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78" r:id="rId2"/>
    <p:sldId id="301" r:id="rId3"/>
    <p:sldId id="297" r:id="rId4"/>
    <p:sldId id="285" r:id="rId5"/>
    <p:sldId id="315" r:id="rId6"/>
    <p:sldId id="316" r:id="rId7"/>
    <p:sldId id="290" r:id="rId8"/>
    <p:sldId id="353" r:id="rId9"/>
    <p:sldId id="377" r:id="rId10"/>
    <p:sldId id="275" r:id="rId11"/>
    <p:sldId id="307" r:id="rId12"/>
    <p:sldId id="332" r:id="rId13"/>
    <p:sldId id="314" r:id="rId14"/>
    <p:sldId id="336" r:id="rId15"/>
    <p:sldId id="318" r:id="rId16"/>
    <p:sldId id="337" r:id="rId17"/>
    <p:sldId id="339" r:id="rId18"/>
    <p:sldId id="335" r:id="rId19"/>
    <p:sldId id="342" r:id="rId20"/>
    <p:sldId id="344" r:id="rId21"/>
    <p:sldId id="345" r:id="rId22"/>
    <p:sldId id="366" r:id="rId23"/>
    <p:sldId id="367" r:id="rId24"/>
    <p:sldId id="368" r:id="rId25"/>
    <p:sldId id="371" r:id="rId26"/>
    <p:sldId id="354" r:id="rId27"/>
    <p:sldId id="355" r:id="rId28"/>
    <p:sldId id="312" r:id="rId29"/>
    <p:sldId id="361" r:id="rId30"/>
    <p:sldId id="350" r:id="rId31"/>
    <p:sldId id="351" r:id="rId32"/>
    <p:sldId id="311" r:id="rId33"/>
    <p:sldId id="346" r:id="rId34"/>
    <p:sldId id="352" r:id="rId35"/>
    <p:sldId id="347" r:id="rId36"/>
    <p:sldId id="313" r:id="rId37"/>
    <p:sldId id="362" r:id="rId38"/>
    <p:sldId id="363" r:id="rId39"/>
    <p:sldId id="364" r:id="rId40"/>
    <p:sldId id="322" r:id="rId41"/>
    <p:sldId id="369" r:id="rId42"/>
    <p:sldId id="372" r:id="rId43"/>
    <p:sldId id="373" r:id="rId44"/>
    <p:sldId id="374" r:id="rId45"/>
    <p:sldId id="375" r:id="rId46"/>
    <p:sldId id="379" r:id="rId47"/>
    <p:sldId id="380" r:id="rId48"/>
    <p:sldId id="381" r:id="rId49"/>
    <p:sldId id="382" r:id="rId50"/>
    <p:sldId id="378" r:id="rId51"/>
    <p:sldId id="384" r:id="rId52"/>
    <p:sldId id="385" r:id="rId53"/>
    <p:sldId id="383" r:id="rId54"/>
    <p:sldId id="386" r:id="rId55"/>
    <p:sldId id="387" r:id="rId56"/>
    <p:sldId id="26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orient="horz" pos="232" userDrawn="1">
          <p15:clr>
            <a:srgbClr val="A4A3A4"/>
          </p15:clr>
        </p15:guide>
        <p15:guide id="3" pos="6288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pos="414">
          <p15:clr>
            <a:srgbClr val="A4A3A4"/>
          </p15:clr>
        </p15:guide>
        <p15:guide id="6" pos="824" userDrawn="1">
          <p15:clr>
            <a:srgbClr val="A4A3A4"/>
          </p15:clr>
        </p15:guide>
        <p15:guide id="7" orient="horz" pos="142" userDrawn="1">
          <p15:clr>
            <a:srgbClr val="A4A3A4"/>
          </p15:clr>
        </p15:guide>
        <p15:guide id="8" pos="75" userDrawn="1">
          <p15:clr>
            <a:srgbClr val="A4A3A4"/>
          </p15:clr>
        </p15:guide>
        <p15:guide id="9" pos="2661" userDrawn="1">
          <p15:clr>
            <a:srgbClr val="A4A3A4"/>
          </p15:clr>
        </p15:guide>
        <p15:guide id="10" pos="7423" userDrawn="1">
          <p15:clr>
            <a:srgbClr val="A4A3A4"/>
          </p15:clr>
        </p15:guide>
        <p15:guide id="11" orient="horz" pos="4020" userDrawn="1">
          <p15:clr>
            <a:srgbClr val="A4A3A4"/>
          </p15:clr>
        </p15:guide>
        <p15:guide id="12" orient="horz" pos="1298" userDrawn="1">
          <p15:clr>
            <a:srgbClr val="A4A3A4"/>
          </p15:clr>
        </p15:guide>
        <p15:guide id="13" orient="horz" pos="3838" userDrawn="1">
          <p15:clr>
            <a:srgbClr val="A4A3A4"/>
          </p15:clr>
        </p15:guide>
        <p15:guide id="14" pos="4158" userDrawn="1">
          <p15:clr>
            <a:srgbClr val="A4A3A4"/>
          </p15:clr>
        </p15:guide>
        <p15:guide id="15" pos="7106" userDrawn="1">
          <p15:clr>
            <a:srgbClr val="A4A3A4"/>
          </p15:clr>
        </p15:guide>
        <p15:guide id="16" pos="574" userDrawn="1">
          <p15:clr>
            <a:srgbClr val="A4A3A4"/>
          </p15:clr>
        </p15:guide>
        <p15:guide id="17" pos="3341" userDrawn="1">
          <p15:clr>
            <a:srgbClr val="A4A3A4"/>
          </p15:clr>
        </p15:guide>
        <p15:guide id="18" orient="horz" pos="3793" userDrawn="1">
          <p15:clr>
            <a:srgbClr val="A4A3A4"/>
          </p15:clr>
        </p15:guide>
        <p15:guide id="19" orient="horz" pos="1548" userDrawn="1">
          <p15:clr>
            <a:srgbClr val="A4A3A4"/>
          </p15:clr>
        </p15:guide>
        <p15:guide id="20" orient="horz" pos="1774" userDrawn="1">
          <p15:clr>
            <a:srgbClr val="A4A3A4"/>
          </p15:clr>
        </p15:guide>
        <p15:guide id="21" orient="horz" pos="3543" userDrawn="1">
          <p15:clr>
            <a:srgbClr val="A4A3A4"/>
          </p15:clr>
        </p15:guide>
        <p15:guide id="22" orient="horz" pos="2296" userDrawn="1">
          <p15:clr>
            <a:srgbClr val="A4A3A4"/>
          </p15:clr>
        </p15:guide>
        <p15:guide id="23" orient="horz" pos="2387" userDrawn="1">
          <p15:clr>
            <a:srgbClr val="A4A3A4"/>
          </p15:clr>
        </p15:guide>
        <p15:guide id="24" orient="horz" pos="3680" userDrawn="1">
          <p15:clr>
            <a:srgbClr val="A4A3A4"/>
          </p15:clr>
        </p15:guide>
        <p15:guide id="25" orient="horz" pos="3521" userDrawn="1">
          <p15:clr>
            <a:srgbClr val="A4A3A4"/>
          </p15:clr>
        </p15:guide>
        <p15:guide id="26" pos="43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zc" initials="m" lastIdx="1" clrIdx="0">
    <p:extLst>
      <p:ext uri="{19B8F6BF-5375-455C-9EA6-DF929625EA0E}">
        <p15:presenceInfo xmlns:p15="http://schemas.microsoft.com/office/powerpoint/2012/main" userId="mz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62A"/>
    <a:srgbClr val="024B80"/>
    <a:srgbClr val="EDF0F6"/>
    <a:srgbClr val="6F9DBB"/>
    <a:srgbClr val="1EABED"/>
    <a:srgbClr val="BDE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3955" autoAdjust="0"/>
  </p:normalViewPr>
  <p:slideViewPr>
    <p:cSldViewPr snapToGrid="0">
      <p:cViewPr varScale="1">
        <p:scale>
          <a:sx n="85" d="100"/>
          <a:sy n="85" d="100"/>
        </p:scale>
        <p:origin x="1013" y="58"/>
      </p:cViewPr>
      <p:guideLst>
        <p:guide orient="horz" pos="890"/>
        <p:guide orient="horz" pos="232"/>
        <p:guide pos="6288"/>
        <p:guide pos="257"/>
        <p:guide pos="414"/>
        <p:guide pos="824"/>
        <p:guide orient="horz" pos="142"/>
        <p:guide pos="75"/>
        <p:guide pos="2661"/>
        <p:guide pos="7423"/>
        <p:guide orient="horz" pos="4020"/>
        <p:guide orient="horz" pos="1298"/>
        <p:guide orient="horz" pos="3838"/>
        <p:guide pos="4158"/>
        <p:guide pos="7106"/>
        <p:guide pos="574"/>
        <p:guide pos="3341"/>
        <p:guide orient="horz" pos="3793"/>
        <p:guide orient="horz" pos="1548"/>
        <p:guide orient="horz" pos="1774"/>
        <p:guide orient="horz" pos="3543"/>
        <p:guide orient="horz" pos="2296"/>
        <p:guide orient="horz" pos="2387"/>
        <p:guide orient="horz" pos="3680"/>
        <p:guide orient="horz" pos="3521"/>
        <p:guide pos="43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599C7D-C94C-406E-9306-C900EBF90A29}" type="datetime1">
              <a:rPr lang="ko-KR" altLang="en-US"/>
              <a:pPr lvl="0">
                <a:defRPr/>
              </a:pPr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190625-8AA6-483F-B4E0-DE373B80F3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08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190625-8AA6-483F-B4E0-DE373B80F38C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46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190625-8AA6-483F-B4E0-DE373B80F38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4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190625-8AA6-483F-B4E0-DE373B80F38C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3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1056640" y="1081762"/>
            <a:ext cx="9580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사내 신규 인프라 구축 완료보고서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DB4B14D-8484-E848-850B-DACDE62638F0}"/>
              </a:ext>
            </a:extLst>
          </p:cNvPr>
          <p:cNvSpPr txBox="1"/>
          <p:nvPr/>
        </p:nvSpPr>
        <p:spPr>
          <a:xfrm>
            <a:off x="4542473" y="4880032"/>
            <a:ext cx="3107055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chemeClr val="bg1"/>
                </a:solidFill>
                <a:latin typeface="+mn-ea"/>
              </a:rPr>
              <a:t>2023. 08. 02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34" y="6042618"/>
            <a:ext cx="2158008" cy="557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D5690-23A3-9F76-7079-F76CC0D78432}"/>
              </a:ext>
            </a:extLst>
          </p:cNvPr>
          <p:cNvSpPr txBox="1"/>
          <p:nvPr/>
        </p:nvSpPr>
        <p:spPr>
          <a:xfrm>
            <a:off x="5039463" y="3324226"/>
            <a:ext cx="2113079" cy="89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SC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컴퍼니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수행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85EB9C-ECB6-BE3F-1E78-AD87ACEE84B2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B3FEECE-A4B7-5955-B440-5B337ADF7E6F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ED3C7BF-1FDC-4570-9BF7-4B045027275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AFABC1C-E49B-088D-D1AE-E13FEEBE5895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0" name="사각형: 잘린 한쪽 모서리 9">
                  <a:extLst>
                    <a:ext uri="{FF2B5EF4-FFF2-40B4-BE49-F238E27FC236}">
                      <a16:creationId xmlns:a16="http://schemas.microsoft.com/office/drawing/2014/main" id="{030BC1B7-35FA-C1F2-0021-B29DB052E551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각 삼각형 10">
                  <a:extLst>
                    <a:ext uri="{FF2B5EF4-FFF2-40B4-BE49-F238E27FC236}">
                      <a16:creationId xmlns:a16="http://schemas.microsoft.com/office/drawing/2014/main" id="{A22E584F-3ACC-8BB6-1CC7-7D78D5CC1ECA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B9D6AD-76C4-C54C-9D9E-84991D23E56D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F768A5-A225-B86A-A776-B6D74D00A3AD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9F2FA-CA37-3EFC-19D0-1B38D9DD2A09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0E2533-46F8-4E4D-258B-AC1BDB7EFCA0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0C8536-AD56-ADDC-4407-096B3390C828}"/>
              </a:ext>
            </a:extLst>
          </p:cNvPr>
          <p:cNvSpPr/>
          <p:nvPr/>
        </p:nvSpPr>
        <p:spPr>
          <a:xfrm>
            <a:off x="934281" y="3016550"/>
            <a:ext cx="2256817" cy="214008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신규 인프라 구축 사업</a:t>
            </a:r>
            <a:endParaRPr lang="en-US" altLang="ko-KR" sz="2000" b="1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EE0473-4B5A-66E6-0742-AF1D19BE7D9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223609" y="1983502"/>
            <a:ext cx="666971" cy="11441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9D1D607-526A-F5CC-E209-F51639EB7E83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4223607" y="3553359"/>
            <a:ext cx="666973" cy="3674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AC42839-50E9-6F8C-CAA5-E2C907E36BAB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4224338" y="4063913"/>
            <a:ext cx="666242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635A9FA-C666-7740-F846-3D4BF6FC5BEB}"/>
              </a:ext>
            </a:extLst>
          </p:cNvPr>
          <p:cNvCxnSpPr>
            <a:cxnSpLocks/>
          </p:cNvCxnSpPr>
          <p:nvPr/>
        </p:nvCxnSpPr>
        <p:spPr>
          <a:xfrm flipH="1">
            <a:off x="4223608" y="1979826"/>
            <a:ext cx="6492" cy="4210283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2D2B4B5-1F7A-233C-4EAF-29B36ABD0B27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3191098" y="4086593"/>
            <a:ext cx="1003745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CEE62248-7F2F-A25D-563F-9C58A9237629}"/>
              </a:ext>
            </a:extLst>
          </p:cNvPr>
          <p:cNvSpPr/>
          <p:nvPr/>
        </p:nvSpPr>
        <p:spPr>
          <a:xfrm>
            <a:off x="4890580" y="1764734"/>
            <a:ext cx="2367207" cy="43753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신규 네트워크 장비 </a:t>
            </a:r>
            <a:br>
              <a:rPr lang="en-US" altLang="ko-KR" sz="1200" b="1" dirty="0"/>
            </a:br>
            <a:r>
              <a:rPr lang="ko-KR" altLang="en-US" sz="1200" b="1" dirty="0"/>
              <a:t>도입을 통한 </a:t>
            </a:r>
            <a:r>
              <a:rPr lang="ko-KR" altLang="en-US" sz="1200" b="1" dirty="0" err="1"/>
              <a:t>운용성</a:t>
            </a:r>
            <a:r>
              <a:rPr lang="ko-KR" altLang="en-US" sz="1200" b="1" dirty="0"/>
              <a:t> 강화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AD40B7A8-C2AA-9959-632C-0AC4437D1EA4}"/>
              </a:ext>
            </a:extLst>
          </p:cNvPr>
          <p:cNvSpPr/>
          <p:nvPr/>
        </p:nvSpPr>
        <p:spPr>
          <a:xfrm>
            <a:off x="8399935" y="1175138"/>
            <a:ext cx="3034178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네트워크 장비 이중화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A49048-71C8-0E68-86FC-0D48C8724B2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98993" y="1393905"/>
            <a:ext cx="300942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2659E067-C080-1C72-2460-24EFBCD0A273}"/>
              </a:ext>
            </a:extLst>
          </p:cNvPr>
          <p:cNvSpPr/>
          <p:nvPr/>
        </p:nvSpPr>
        <p:spPr>
          <a:xfrm>
            <a:off x="8399935" y="1761059"/>
            <a:ext cx="3034178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6F9DBB"/>
                </a:solidFill>
              </a:rPr>
              <a:t>NTP </a:t>
            </a:r>
            <a:r>
              <a:rPr lang="ko-KR" altLang="en-US" sz="1200" b="1" dirty="0">
                <a:solidFill>
                  <a:srgbClr val="6F9DBB"/>
                </a:solidFill>
              </a:rPr>
              <a:t>서버를 통한</a:t>
            </a:r>
            <a:br>
              <a:rPr lang="en-US" altLang="ko-KR" sz="1200" b="1" dirty="0">
                <a:solidFill>
                  <a:srgbClr val="6F9DBB"/>
                </a:solidFill>
              </a:rPr>
            </a:br>
            <a:r>
              <a:rPr lang="ko-KR" altLang="en-US" sz="1200" b="1" dirty="0">
                <a:solidFill>
                  <a:srgbClr val="6F9DBB"/>
                </a:solidFill>
              </a:rPr>
              <a:t>네트워크 장비 시간 동기화</a:t>
            </a: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104CDE35-8663-6434-4C68-F5155C65E2BB}"/>
              </a:ext>
            </a:extLst>
          </p:cNvPr>
          <p:cNvSpPr/>
          <p:nvPr/>
        </p:nvSpPr>
        <p:spPr>
          <a:xfrm>
            <a:off x="8399935" y="2346981"/>
            <a:ext cx="3034178" cy="43753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6F9DBB"/>
                </a:solidFill>
              </a:rPr>
              <a:t>Log </a:t>
            </a:r>
            <a:r>
              <a:rPr lang="ko-KR" altLang="en-US" sz="1200" b="1" dirty="0">
                <a:solidFill>
                  <a:srgbClr val="6F9DBB"/>
                </a:solidFill>
              </a:rPr>
              <a:t>기록을 통한 네트워크 장애 정보 수집 및 분석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6A2E52F-B0B2-A69F-AACF-1D1D785ECD4F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>
            <a:off x="7257787" y="1979827"/>
            <a:ext cx="1142148" cy="3675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CF9670-4FB6-13A7-9E23-DFAC513FCC11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098993" y="2565749"/>
            <a:ext cx="300942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8D159FA-A623-D7B3-61D3-C10216177926}"/>
              </a:ext>
            </a:extLst>
          </p:cNvPr>
          <p:cNvCxnSpPr>
            <a:cxnSpLocks/>
          </p:cNvCxnSpPr>
          <p:nvPr/>
        </p:nvCxnSpPr>
        <p:spPr>
          <a:xfrm>
            <a:off x="8086249" y="1393905"/>
            <a:ext cx="12744" cy="1171844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CCD622CC-5C15-4F7E-25B6-7C9F926F1CFD}"/>
              </a:ext>
            </a:extLst>
          </p:cNvPr>
          <p:cNvSpPr/>
          <p:nvPr/>
        </p:nvSpPr>
        <p:spPr>
          <a:xfrm>
            <a:off x="4890580" y="3338265"/>
            <a:ext cx="2367207" cy="437536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데이터의 효율적인 </a:t>
            </a:r>
            <a:br>
              <a:rPr lang="en-US" altLang="ko-KR" sz="1200" b="1" dirty="0"/>
            </a:br>
            <a:r>
              <a:rPr lang="ko-KR" altLang="en-US" sz="1200" b="1" dirty="0"/>
              <a:t>공유 및 관리</a:t>
            </a:r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37B7FDC0-F162-E1A2-DE3C-56962A8AE14D}"/>
              </a:ext>
            </a:extLst>
          </p:cNvPr>
          <p:cNvSpPr/>
          <p:nvPr/>
        </p:nvSpPr>
        <p:spPr>
          <a:xfrm>
            <a:off x="8399935" y="3334591"/>
            <a:ext cx="3034178" cy="43753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데이터 관리를 위한 </a:t>
            </a:r>
            <a:br>
              <a:rPr lang="en-US" altLang="ko-KR" sz="1200" b="1" dirty="0">
                <a:solidFill>
                  <a:srgbClr val="6F9DBB"/>
                </a:solidFill>
              </a:rPr>
            </a:br>
            <a:r>
              <a:rPr lang="en-US" altLang="ko-KR" sz="1200" b="1" dirty="0">
                <a:solidFill>
                  <a:srgbClr val="6F9DBB"/>
                </a:solidFill>
              </a:rPr>
              <a:t>FTP </a:t>
            </a:r>
            <a:r>
              <a:rPr lang="ko-KR" altLang="en-US" sz="1200" b="1" dirty="0">
                <a:solidFill>
                  <a:srgbClr val="6F9DBB"/>
                </a:solidFill>
              </a:rPr>
              <a:t>서버 구축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8367E9A-3CA2-7716-77B9-5CF77174462C}"/>
              </a:ext>
            </a:extLst>
          </p:cNvPr>
          <p:cNvCxnSpPr>
            <a:cxnSpLocks/>
            <a:stCxn id="63" idx="1"/>
            <a:endCxn id="62" idx="3"/>
          </p:cNvCxnSpPr>
          <p:nvPr/>
        </p:nvCxnSpPr>
        <p:spPr>
          <a:xfrm flipH="1">
            <a:off x="7257787" y="3553359"/>
            <a:ext cx="1142148" cy="3674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순서도: 수행의 시작/종료 65">
            <a:extLst>
              <a:ext uri="{FF2B5EF4-FFF2-40B4-BE49-F238E27FC236}">
                <a16:creationId xmlns:a16="http://schemas.microsoft.com/office/drawing/2014/main" id="{EFFB7066-BECE-DBCC-305E-E2A96611BDE1}"/>
              </a:ext>
            </a:extLst>
          </p:cNvPr>
          <p:cNvSpPr/>
          <p:nvPr/>
        </p:nvSpPr>
        <p:spPr>
          <a:xfrm>
            <a:off x="4890580" y="3845145"/>
            <a:ext cx="2367207" cy="43753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데이터 보존</a:t>
            </a:r>
          </a:p>
        </p:txBody>
      </p:sp>
      <p:sp>
        <p:nvSpPr>
          <p:cNvPr id="67" name="순서도: 수행의 시작/종료 66">
            <a:extLst>
              <a:ext uri="{FF2B5EF4-FFF2-40B4-BE49-F238E27FC236}">
                <a16:creationId xmlns:a16="http://schemas.microsoft.com/office/drawing/2014/main" id="{BD4A0204-3ED2-FB9E-364D-BE4A6C91E24C}"/>
              </a:ext>
            </a:extLst>
          </p:cNvPr>
          <p:cNvSpPr/>
          <p:nvPr/>
        </p:nvSpPr>
        <p:spPr>
          <a:xfrm>
            <a:off x="8399935" y="3841470"/>
            <a:ext cx="3034178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데이터와 </a:t>
            </a:r>
            <a:r>
              <a:rPr lang="en-US" altLang="ko-KR" sz="1200" b="1" dirty="0">
                <a:solidFill>
                  <a:srgbClr val="6F9DBB"/>
                </a:solidFill>
              </a:rPr>
              <a:t>Log </a:t>
            </a:r>
            <a:r>
              <a:rPr lang="ko-KR" altLang="en-US" sz="1200" b="1" dirty="0">
                <a:solidFill>
                  <a:srgbClr val="6F9DBB"/>
                </a:solidFill>
              </a:rPr>
              <a:t>기록의 분실 및 파손을 대비한 </a:t>
            </a:r>
            <a:r>
              <a:rPr lang="en-US" altLang="ko-KR" sz="1200" b="1" dirty="0">
                <a:solidFill>
                  <a:srgbClr val="6F9DBB"/>
                </a:solidFill>
              </a:rPr>
              <a:t>Backup </a:t>
            </a:r>
            <a:r>
              <a:rPr lang="ko-KR" altLang="en-US" sz="1200" b="1" dirty="0">
                <a:solidFill>
                  <a:srgbClr val="6F9DBB"/>
                </a:solidFill>
              </a:rPr>
              <a:t>서버 구축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D04EB9D-A72B-16CD-5865-877EE44F7CAA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7257787" y="4060238"/>
            <a:ext cx="1142148" cy="3675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순서도: 수행의 시작/종료 91">
            <a:extLst>
              <a:ext uri="{FF2B5EF4-FFF2-40B4-BE49-F238E27FC236}">
                <a16:creationId xmlns:a16="http://schemas.microsoft.com/office/drawing/2014/main" id="{7FB9F616-9B21-B2D9-623F-862A63552AC3}"/>
              </a:ext>
            </a:extLst>
          </p:cNvPr>
          <p:cNvSpPr/>
          <p:nvPr/>
        </p:nvSpPr>
        <p:spPr>
          <a:xfrm>
            <a:off x="4890580" y="4908176"/>
            <a:ext cx="2367207" cy="43753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장애대응</a:t>
            </a:r>
          </a:p>
        </p:txBody>
      </p:sp>
      <p:sp>
        <p:nvSpPr>
          <p:cNvPr id="93" name="순서도: 수행의 시작/종료 92">
            <a:extLst>
              <a:ext uri="{FF2B5EF4-FFF2-40B4-BE49-F238E27FC236}">
                <a16:creationId xmlns:a16="http://schemas.microsoft.com/office/drawing/2014/main" id="{5E75EA69-72BD-49F3-0FC6-2B01D28917A4}"/>
              </a:ext>
            </a:extLst>
          </p:cNvPr>
          <p:cNvSpPr/>
          <p:nvPr/>
        </p:nvSpPr>
        <p:spPr>
          <a:xfrm>
            <a:off x="8399934" y="4338168"/>
            <a:ext cx="3034179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네트워크 장비 중단에 따른 </a:t>
            </a:r>
            <a:br>
              <a:rPr lang="en-US" altLang="ko-KR" sz="1200" b="1" dirty="0">
                <a:solidFill>
                  <a:srgbClr val="6F9DBB"/>
                </a:solidFill>
              </a:rPr>
            </a:br>
            <a:r>
              <a:rPr lang="en-US" altLang="ko-KR" sz="1200" b="1" dirty="0">
                <a:solidFill>
                  <a:srgbClr val="6F9DBB"/>
                </a:solidFill>
              </a:rPr>
              <a:t>HSRP </a:t>
            </a:r>
            <a:r>
              <a:rPr lang="ko-KR" altLang="en-US" sz="1200" b="1" dirty="0">
                <a:solidFill>
                  <a:srgbClr val="6F9DBB"/>
                </a:solidFill>
              </a:rPr>
              <a:t>동작</a:t>
            </a:r>
          </a:p>
        </p:txBody>
      </p:sp>
      <p:sp>
        <p:nvSpPr>
          <p:cNvPr id="94" name="순서도: 수행의 시작/종료 93">
            <a:extLst>
              <a:ext uri="{FF2B5EF4-FFF2-40B4-BE49-F238E27FC236}">
                <a16:creationId xmlns:a16="http://schemas.microsoft.com/office/drawing/2014/main" id="{1DE99F58-81E8-53B3-7220-7466AEAA2451}"/>
              </a:ext>
            </a:extLst>
          </p:cNvPr>
          <p:cNvSpPr/>
          <p:nvPr/>
        </p:nvSpPr>
        <p:spPr>
          <a:xfrm>
            <a:off x="8399935" y="4904502"/>
            <a:ext cx="3034178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6F9DBB"/>
                </a:solidFill>
              </a:rPr>
              <a:t>Main </a:t>
            </a:r>
            <a:r>
              <a:rPr lang="ko-KR" altLang="en-US" sz="1200" b="1" dirty="0">
                <a:solidFill>
                  <a:srgbClr val="6F9DBB"/>
                </a:solidFill>
              </a:rPr>
              <a:t>서버 망 접속 장애 시 </a:t>
            </a:r>
            <a:endParaRPr lang="en-US" altLang="ko-KR" sz="1200" b="1" dirty="0">
              <a:solidFill>
                <a:srgbClr val="6F9DBB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장비 설정 및 로그 백업</a:t>
            </a:r>
          </a:p>
        </p:txBody>
      </p:sp>
      <p:sp>
        <p:nvSpPr>
          <p:cNvPr id="95" name="순서도: 수행의 시작/종료 94">
            <a:extLst>
              <a:ext uri="{FF2B5EF4-FFF2-40B4-BE49-F238E27FC236}">
                <a16:creationId xmlns:a16="http://schemas.microsoft.com/office/drawing/2014/main" id="{22EDF395-6C1E-47CD-B936-34AF6BB19D40}"/>
              </a:ext>
            </a:extLst>
          </p:cNvPr>
          <p:cNvSpPr/>
          <p:nvPr/>
        </p:nvSpPr>
        <p:spPr>
          <a:xfrm>
            <a:off x="8399934" y="5451248"/>
            <a:ext cx="3034178" cy="43753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6F9DBB"/>
                </a:solidFill>
              </a:rPr>
              <a:t>Main </a:t>
            </a:r>
            <a:r>
              <a:rPr lang="ko-KR" altLang="en-US" sz="1200" b="1" dirty="0">
                <a:solidFill>
                  <a:srgbClr val="6F9DBB"/>
                </a:solidFill>
              </a:rPr>
              <a:t>서버 내 </a:t>
            </a:r>
            <a:r>
              <a:rPr lang="en-US" altLang="ko-KR" sz="1200" b="1" dirty="0">
                <a:solidFill>
                  <a:srgbClr val="6F9DBB"/>
                </a:solidFill>
              </a:rPr>
              <a:t>FTP </a:t>
            </a:r>
            <a:r>
              <a:rPr lang="ko-KR" altLang="en-US" sz="1200" b="1" dirty="0">
                <a:solidFill>
                  <a:srgbClr val="6F9DBB"/>
                </a:solidFill>
              </a:rPr>
              <a:t>및 </a:t>
            </a:r>
            <a:r>
              <a:rPr lang="en-US" altLang="ko-KR" sz="1200" b="1" dirty="0">
                <a:solidFill>
                  <a:srgbClr val="6F9DBB"/>
                </a:solidFill>
              </a:rPr>
              <a:t>Log </a:t>
            </a:r>
            <a:r>
              <a:rPr lang="ko-KR" altLang="en-US" sz="1200" b="1" dirty="0">
                <a:solidFill>
                  <a:srgbClr val="6F9DBB"/>
                </a:solidFill>
              </a:rPr>
              <a:t>컨테이너 장애 시 </a:t>
            </a:r>
            <a:r>
              <a:rPr lang="en-US" altLang="ko-KR" sz="1200" b="1" dirty="0">
                <a:solidFill>
                  <a:srgbClr val="6F9DBB"/>
                </a:solidFill>
              </a:rPr>
              <a:t>Sub </a:t>
            </a:r>
            <a:r>
              <a:rPr lang="ko-KR" altLang="en-US" sz="1200" b="1" dirty="0">
                <a:solidFill>
                  <a:srgbClr val="6F9DBB"/>
                </a:solidFill>
              </a:rPr>
              <a:t>컨테이너 생성 </a:t>
            </a:r>
            <a:endParaRPr lang="en-US" altLang="ko-KR" sz="1200" b="1" dirty="0">
              <a:solidFill>
                <a:srgbClr val="6F9DBB"/>
              </a:solidFill>
            </a:endParaRPr>
          </a:p>
        </p:txBody>
      </p:sp>
      <p:sp>
        <p:nvSpPr>
          <p:cNvPr id="99" name="순서도: 수행의 시작/종료 98">
            <a:extLst>
              <a:ext uri="{FF2B5EF4-FFF2-40B4-BE49-F238E27FC236}">
                <a16:creationId xmlns:a16="http://schemas.microsoft.com/office/drawing/2014/main" id="{EA732628-B81C-6E54-6123-E9CBE9C508C4}"/>
              </a:ext>
            </a:extLst>
          </p:cNvPr>
          <p:cNvSpPr/>
          <p:nvPr/>
        </p:nvSpPr>
        <p:spPr>
          <a:xfrm>
            <a:off x="4890580" y="5975017"/>
            <a:ext cx="2367207" cy="43753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보안</a:t>
            </a:r>
          </a:p>
        </p:txBody>
      </p:sp>
      <p:sp>
        <p:nvSpPr>
          <p:cNvPr id="100" name="순서도: 수행의 시작/종료 99">
            <a:extLst>
              <a:ext uri="{FF2B5EF4-FFF2-40B4-BE49-F238E27FC236}">
                <a16:creationId xmlns:a16="http://schemas.microsoft.com/office/drawing/2014/main" id="{CA26ADA3-EA74-F102-4839-4DA53688BBE3}"/>
              </a:ext>
            </a:extLst>
          </p:cNvPr>
          <p:cNvSpPr/>
          <p:nvPr/>
        </p:nvSpPr>
        <p:spPr>
          <a:xfrm>
            <a:off x="8399935" y="5971342"/>
            <a:ext cx="3034178" cy="437535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6F9DBB"/>
                </a:solidFill>
              </a:rPr>
              <a:t>사용자 제어 및 인증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3754CF4-0950-7F7C-645E-0C620EA90201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>
            <a:off x="7257787" y="6190110"/>
            <a:ext cx="1142148" cy="3675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638FE484-0A29-E857-E3B5-E86D9C0E70C3}"/>
              </a:ext>
            </a:extLst>
          </p:cNvPr>
          <p:cNvCxnSpPr>
            <a:cxnSpLocks/>
          </p:cNvCxnSpPr>
          <p:nvPr/>
        </p:nvCxnSpPr>
        <p:spPr>
          <a:xfrm>
            <a:off x="8045218" y="4568238"/>
            <a:ext cx="0" cy="1098103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A0ABF49D-1D84-355F-9394-65154892EBC1}"/>
              </a:ext>
            </a:extLst>
          </p:cNvPr>
          <p:cNvCxnSpPr>
            <a:cxnSpLocks/>
            <a:stCxn id="94" idx="1"/>
            <a:endCxn id="92" idx="3"/>
          </p:cNvCxnSpPr>
          <p:nvPr/>
        </p:nvCxnSpPr>
        <p:spPr>
          <a:xfrm flipH="1">
            <a:off x="7257787" y="5123270"/>
            <a:ext cx="1142148" cy="3674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DEC3F4F-3777-6D9A-2F9B-96EF94E56993}"/>
              </a:ext>
            </a:extLst>
          </p:cNvPr>
          <p:cNvCxnSpPr>
            <a:cxnSpLocks/>
            <a:stCxn id="95" idx="1"/>
          </p:cNvCxnSpPr>
          <p:nvPr/>
        </p:nvCxnSpPr>
        <p:spPr>
          <a:xfrm flipH="1" flipV="1">
            <a:off x="8032474" y="5666341"/>
            <a:ext cx="367460" cy="3675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53D63DD-23ED-7F37-7F9D-43D084353623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8045218" y="4556936"/>
            <a:ext cx="354716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F5AAB3B-C1CC-B6B4-D61A-FECE071E34C9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4224338" y="5126944"/>
            <a:ext cx="666242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D5998DA4-E6B7-C2A2-7221-7AF1EFCB6B80}"/>
              </a:ext>
            </a:extLst>
          </p:cNvPr>
          <p:cNvCxnSpPr>
            <a:cxnSpLocks/>
            <a:stCxn id="99" idx="1"/>
          </p:cNvCxnSpPr>
          <p:nvPr/>
        </p:nvCxnSpPr>
        <p:spPr>
          <a:xfrm flipH="1">
            <a:off x="4223609" y="6193785"/>
            <a:ext cx="666971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순서도: 수행의 시작/종료 141">
            <a:extLst>
              <a:ext uri="{FF2B5EF4-FFF2-40B4-BE49-F238E27FC236}">
                <a16:creationId xmlns:a16="http://schemas.microsoft.com/office/drawing/2014/main" id="{8D47A67C-5B2F-3D5B-7D03-510D53522465}"/>
              </a:ext>
            </a:extLst>
          </p:cNvPr>
          <p:cNvSpPr/>
          <p:nvPr/>
        </p:nvSpPr>
        <p:spPr>
          <a:xfrm>
            <a:off x="8399934" y="2840547"/>
            <a:ext cx="3034178" cy="43753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6F9DBB"/>
                </a:solidFill>
              </a:rPr>
              <a:t>DHCP </a:t>
            </a:r>
            <a:r>
              <a:rPr lang="ko-KR" altLang="en-US" sz="1200" b="1" dirty="0">
                <a:solidFill>
                  <a:srgbClr val="6F9DBB"/>
                </a:solidFill>
              </a:rPr>
              <a:t>도입 별첨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A997EB71-461F-4E66-30C0-E7288101E2AE}"/>
              </a:ext>
            </a:extLst>
          </p:cNvPr>
          <p:cNvCxnSpPr>
            <a:cxnSpLocks/>
          </p:cNvCxnSpPr>
          <p:nvPr/>
        </p:nvCxnSpPr>
        <p:spPr>
          <a:xfrm flipH="1" flipV="1">
            <a:off x="6074183" y="3056527"/>
            <a:ext cx="2345616" cy="2788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31A4BAC-9B56-1E34-D542-15E839FC824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074183" y="2202269"/>
            <a:ext cx="1" cy="854258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876131-BE06-25A5-24F4-64064FA4C183}"/>
              </a:ext>
            </a:extLst>
          </p:cNvPr>
          <p:cNvSpPr txBox="1"/>
          <p:nvPr/>
        </p:nvSpPr>
        <p:spPr>
          <a:xfrm>
            <a:off x="657225" y="46750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사업 진행 결과</a:t>
            </a:r>
          </a:p>
        </p:txBody>
      </p:sp>
    </p:spTree>
    <p:extLst>
      <p:ext uri="{BB962C8B-B14F-4D97-AF65-F5344CB8AC3E}">
        <p14:creationId xmlns:p14="http://schemas.microsoft.com/office/powerpoint/2010/main" val="17931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5368FC-5154-7A10-8877-324531319D07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7BA56D-D00F-A062-28CC-1F367C84A0AF}"/>
              </a:ext>
            </a:extLst>
          </p:cNvPr>
          <p:cNvSpPr/>
          <p:nvPr/>
        </p:nvSpPr>
        <p:spPr>
          <a:xfrm>
            <a:off x="407988" y="1262431"/>
            <a:ext cx="11374709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신규 구축 구성도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199DD-0CF4-F339-A0B9-CF7EEF73F924}"/>
              </a:ext>
            </a:extLst>
          </p:cNvPr>
          <p:cNvSpPr txBox="1"/>
          <p:nvPr/>
        </p:nvSpPr>
        <p:spPr>
          <a:xfrm>
            <a:off x="657225" y="467506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네트워크 구성도 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( 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전체 구성도 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)</a:t>
            </a:r>
            <a:endParaRPr lang="ko-KR" altLang="en-US" sz="2800" b="1" spc="-3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F99B06-5515-D666-4990-FAFF14E2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879"/>
          <a:stretch/>
        </p:blipFill>
        <p:spPr>
          <a:xfrm>
            <a:off x="3260141" y="2196498"/>
            <a:ext cx="5671717" cy="41852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3982B8-B4DC-B998-1B72-1B91F6244994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572F590-9426-7517-3C7E-73CF31B32A9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450C82-1A40-93DD-9166-CA404DF34E8F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DBE60A9-4535-F637-40E5-7447C8E912DF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4" name="사각형: 잘린 한쪽 모서리 13">
                  <a:extLst>
                    <a:ext uri="{FF2B5EF4-FFF2-40B4-BE49-F238E27FC236}">
                      <a16:creationId xmlns:a16="http://schemas.microsoft.com/office/drawing/2014/main" id="{ACA69D64-E801-E7E0-4ACF-0499A90A7CFC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각 삼각형 14">
                  <a:extLst>
                    <a:ext uri="{FF2B5EF4-FFF2-40B4-BE49-F238E27FC236}">
                      <a16:creationId xmlns:a16="http://schemas.microsoft.com/office/drawing/2014/main" id="{06F4DD30-DA43-F932-214A-E7F1D42F971C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4D3A2-0FAA-A80A-A23C-3C42A5F42562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F55FA-C162-7A86-FF57-8A69AE4A03D5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361FE-F900-FDDC-028F-132615C1327A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9080AE9-4BCD-4EF2-7E00-355EECD8A4D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6905BDF-D0D9-2495-E88C-7CFAE758CE59}"/>
              </a:ext>
            </a:extLst>
          </p:cNvPr>
          <p:cNvSpPr/>
          <p:nvPr/>
        </p:nvSpPr>
        <p:spPr>
          <a:xfrm>
            <a:off x="11621445" y="1569029"/>
            <a:ext cx="161544" cy="161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47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6EB560-E84A-F2C5-B281-194600F5E85A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BF2C0-87F3-BECB-D55B-C56ED4D6ED1E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F996FE-8424-FD81-1148-BE068416DD8A}"/>
              </a:ext>
            </a:extLst>
          </p:cNvPr>
          <p:cNvGrpSpPr/>
          <p:nvPr/>
        </p:nvGrpSpPr>
        <p:grpSpPr>
          <a:xfrm>
            <a:off x="6605308" y="2049593"/>
            <a:ext cx="4662954" cy="3833047"/>
            <a:chOff x="6599212" y="2043497"/>
            <a:chExt cx="4662954" cy="383304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8E74AA-E7CA-BA50-AC9D-54BEB39AB65F}"/>
                </a:ext>
              </a:extLst>
            </p:cNvPr>
            <p:cNvSpPr/>
            <p:nvPr/>
          </p:nvSpPr>
          <p:spPr>
            <a:xfrm>
              <a:off x="6599212" y="2043497"/>
              <a:ext cx="4662954" cy="38330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0B6B00A-ACFB-7EB8-948C-23BEF825E7CA}"/>
                </a:ext>
              </a:extLst>
            </p:cNvPr>
            <p:cNvSpPr txBox="1"/>
            <p:nvPr/>
          </p:nvSpPr>
          <p:spPr>
            <a:xfrm>
              <a:off x="6955351" y="3253930"/>
              <a:ext cx="3990674" cy="14593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377628" lvl="1" indent="0">
                <a:lnSpc>
                  <a:spcPts val="4897"/>
                </a:lnSpc>
                <a:buFont typeface="Arial"/>
                <a:buNone/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200000"/>
                </a:lnSpc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</a:endParaRPr>
            </a:p>
            <a:p>
              <a:pPr lvl="0">
                <a:spcAft>
                  <a:spcPts val="0"/>
                </a:spcAft>
                <a:defRPr/>
              </a:pPr>
              <a:endParaRPr lang="en-US" b="0" i="0" u="none" strike="noStrike" baseline="0" dirty="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12E4F3-933A-A8CD-969A-E6D23A3741E1}"/>
                </a:ext>
              </a:extLst>
            </p:cNvPr>
            <p:cNvSpPr txBox="1"/>
            <p:nvPr/>
          </p:nvSpPr>
          <p:spPr>
            <a:xfrm>
              <a:off x="6824286" y="2167354"/>
              <a:ext cx="4193218" cy="3507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b="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HSRP</a:t>
              </a:r>
              <a:endParaRPr lang="en-US" altLang="ko-KR" b="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Network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간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2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개 이상의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Gateway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를 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사용할 때 한 개의 경로에 문제가 생기면 다른 경로에서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Gateway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역할을 해줄 수 있도록 장비간 가상 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Gateway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를  설정하는 기술</a:t>
              </a:r>
              <a:br>
                <a:rPr lang="en-US" altLang="ko-KR" dirty="0">
                  <a:solidFill>
                    <a:srgbClr val="000000"/>
                  </a:solidFill>
                  <a:latin typeface="+mn-ea"/>
                </a:rPr>
              </a:br>
              <a:endParaRPr lang="en-US" altLang="ko-KR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기대효과</a:t>
              </a:r>
              <a:endParaRPr lang="en-US" altLang="ko-KR" b="1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하나의 장비가 문제가 생기더라도 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자동으로 다른 장비가 작동한다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altLang="ko-KR" sz="1600" b="1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D23367-2FFA-BBBF-7827-38DB8B80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79" y="2702822"/>
            <a:ext cx="5323121" cy="22951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2117A5E-E195-50A7-3DFA-DA8D5C58EC6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B639BAE-38BA-E537-0B26-7F686C23815A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791DCFA-B64C-F368-8001-868868798FFB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C8C198A-071A-FC60-069B-E511F44ABAD0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A980D16E-DB0E-3FBB-E29C-8EB80425A3CD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각 삼각형 18">
                  <a:extLst>
                    <a:ext uri="{FF2B5EF4-FFF2-40B4-BE49-F238E27FC236}">
                      <a16:creationId xmlns:a16="http://schemas.microsoft.com/office/drawing/2014/main" id="{C0968339-699D-20CE-08D5-A66F0B205B9B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DE0640-B39F-249B-422C-5430454CF568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32350-6A2D-541F-7488-BDD7DCC1ED9E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AA36B7-4E85-648A-0B71-BAC9FE023EF2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EDCD14-4809-1ACF-9273-D8EE3C15D110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43B3A4-82B0-0DD3-6847-3E24FE5E2D5D}"/>
              </a:ext>
            </a:extLst>
          </p:cNvPr>
          <p:cNvGrpSpPr/>
          <p:nvPr/>
        </p:nvGrpSpPr>
        <p:grpSpPr>
          <a:xfrm>
            <a:off x="404551" y="1262431"/>
            <a:ext cx="11378438" cy="468141"/>
            <a:chOff x="404551" y="1262431"/>
            <a:chExt cx="11378438" cy="46814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E3C334-F2F3-BFD8-4E52-055A83FD8602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이중화 서비스</a:t>
              </a: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B60306B-62BB-D12F-98C2-715299EE514A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84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8C3CB-DE4A-06FD-02B3-5F548D69F8F7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2E3094-B8BD-05D8-1637-EA73E65034F8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D509D92-EAF2-2766-9AE9-72FFAF315D04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이중화 서비스</a:t>
              </a:r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0FFC0CA9-E7DF-533E-D879-862FC31F0E00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640AB58E-5BD8-D016-CC7D-CF18AA8D2E2D}"/>
              </a:ext>
            </a:extLst>
          </p:cNvPr>
          <p:cNvSpPr txBox="1"/>
          <p:nvPr/>
        </p:nvSpPr>
        <p:spPr>
          <a:xfrm>
            <a:off x="444616" y="2887553"/>
            <a:ext cx="971764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628" lvl="1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+mn-ea"/>
              </a:rPr>
              <a:t>L3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스위치 장비 </a:t>
            </a:r>
            <a:r>
              <a:rPr lang="en-US" altLang="ko-KR" sz="2000" b="1" dirty="0" err="1">
                <a:solidFill>
                  <a:srgbClr val="000000"/>
                </a:solidFill>
                <a:latin typeface="+mn-ea"/>
              </a:rPr>
              <a:t>HSRP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를 통한 이중화</a:t>
            </a:r>
            <a:endParaRPr lang="en-US" altLang="ko-KR" sz="20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ADB3EC-B3CB-411B-CCC9-2F75E5FD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t="38894" r="27762" b="42909"/>
          <a:stretch/>
        </p:blipFill>
        <p:spPr>
          <a:xfrm>
            <a:off x="1419225" y="3568287"/>
            <a:ext cx="3333750" cy="1375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F4254C-8C70-6F09-5065-D721C00ABFBC}"/>
              </a:ext>
            </a:extLst>
          </p:cNvPr>
          <p:cNvGrpSpPr/>
          <p:nvPr/>
        </p:nvGrpSpPr>
        <p:grpSpPr>
          <a:xfrm>
            <a:off x="6095999" y="2481280"/>
            <a:ext cx="5237332" cy="3112505"/>
            <a:chOff x="5654039" y="2669143"/>
            <a:chExt cx="5237332" cy="31125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3CADF8-2096-BE8C-1164-E1991075FA86}"/>
                </a:ext>
              </a:extLst>
            </p:cNvPr>
            <p:cNvSpPr txBox="1"/>
            <p:nvPr/>
          </p:nvSpPr>
          <p:spPr>
            <a:xfrm>
              <a:off x="5654040" y="2669143"/>
              <a:ext cx="52373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Cisco</a:t>
              </a:r>
              <a:r>
                <a:rPr lang="ko-KR" altLang="en-US" dirty="0"/>
                <a:t>에서 제공해주는 대표적인 이중화 기능이다</a:t>
              </a:r>
              <a:r>
                <a:rPr lang="en-US" altLang="ko-KR" dirty="0"/>
                <a:t>.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6DB42C-7D7A-2525-C96D-D95AC25E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039" y="3551183"/>
              <a:ext cx="5212301" cy="8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2ED40-7273-C5F4-5913-55EC6116B726}"/>
                </a:ext>
              </a:extLst>
            </p:cNvPr>
            <p:cNvSpPr txBox="1"/>
            <p:nvPr/>
          </p:nvSpPr>
          <p:spPr>
            <a:xfrm>
              <a:off x="5654040" y="3108245"/>
              <a:ext cx="303640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just" latinLnBrk="1"/>
              <a:r>
                <a:rPr lang="en-US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ESW2</a:t>
              </a: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 </a:t>
              </a:r>
              <a:r>
                <a:rPr lang="en-US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HSRP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구성 확인</a:t>
              </a:r>
              <a:endPara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BEF5D-AB7C-2B9F-7644-4D0C0A1F8E46}"/>
                </a:ext>
              </a:extLst>
            </p:cNvPr>
            <p:cNvSpPr txBox="1"/>
            <p:nvPr/>
          </p:nvSpPr>
          <p:spPr>
            <a:xfrm>
              <a:off x="5654040" y="4481486"/>
              <a:ext cx="303640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just" latinLnBrk="1"/>
              <a:r>
                <a:rPr lang="en-US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ESW3</a:t>
              </a: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 </a:t>
              </a:r>
              <a:r>
                <a:rPr lang="en-US" altLang="ko-KR" sz="1800" b="1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HSRP</a:t>
              </a:r>
              <a:r>
                <a: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구성 확인</a:t>
              </a:r>
              <a:endPara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7EF153C-B0AF-73DB-E70D-A684A423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070" y="4920588"/>
              <a:ext cx="5212301" cy="86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D38099-B11B-8EA0-D473-0756B3F4A99E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3EF242-C62E-8226-DA42-6EF706A4BDC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AC474F8-0437-6464-9C9C-0205AF5B4BE3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A99DB15-927E-E107-A3B3-DC802EBFE94E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8A4C14B3-94A2-A7FE-A060-0B306BC03F1A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각 삼각형 18">
                  <a:extLst>
                    <a:ext uri="{FF2B5EF4-FFF2-40B4-BE49-F238E27FC236}">
                      <a16:creationId xmlns:a16="http://schemas.microsoft.com/office/drawing/2014/main" id="{1D0B8CE3-285F-3CBA-30B7-9228A821EEAA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373DF-154E-3B11-39D2-83C977A87879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AA1F2-9BB2-C9A9-E649-CE8F73D4682F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1FAF11-611D-223A-5DBB-6CFBB911A1A3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E168AEE-B9C3-D79F-657E-B59FE1D47091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4B417-906C-668A-E1E4-26B4D302EE3C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</p:spTree>
    <p:extLst>
      <p:ext uri="{BB962C8B-B14F-4D97-AF65-F5344CB8AC3E}">
        <p14:creationId xmlns:p14="http://schemas.microsoft.com/office/powerpoint/2010/main" val="85066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B8F4B0-17D6-3FA8-2BB5-ECA4AC78EFDE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E29BFB-142A-F38E-8CD0-6CCEB04FC674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B314CC-E6B8-1C3F-0A9E-FF3783F19CBF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이중화 서비스</a:t>
              </a: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9927884D-9ED1-A9E9-A8BD-F3B666140ECC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106E3A0-8DAD-2E28-657B-5C3E759943F9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F996FE-8424-FD81-1148-BE068416DD8A}"/>
              </a:ext>
            </a:extLst>
          </p:cNvPr>
          <p:cNvGrpSpPr/>
          <p:nvPr/>
        </p:nvGrpSpPr>
        <p:grpSpPr>
          <a:xfrm>
            <a:off x="6605308" y="1967365"/>
            <a:ext cx="6359293" cy="4138793"/>
            <a:chOff x="6599212" y="1961269"/>
            <a:chExt cx="6359293" cy="41387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8E74AA-E7CA-BA50-AC9D-54BEB39AB65F}"/>
                </a:ext>
              </a:extLst>
            </p:cNvPr>
            <p:cNvSpPr/>
            <p:nvPr/>
          </p:nvSpPr>
          <p:spPr>
            <a:xfrm>
              <a:off x="6599212" y="2043497"/>
              <a:ext cx="4662954" cy="40565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0B6B00A-ACFB-7EB8-948C-23BEF825E7CA}"/>
                </a:ext>
              </a:extLst>
            </p:cNvPr>
            <p:cNvSpPr txBox="1"/>
            <p:nvPr/>
          </p:nvSpPr>
          <p:spPr>
            <a:xfrm>
              <a:off x="6955351" y="1961269"/>
              <a:ext cx="3990674" cy="40446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377628" lvl="1" indent="0">
                <a:lnSpc>
                  <a:spcPts val="4897"/>
                </a:lnSpc>
                <a:buFont typeface="Arial"/>
                <a:buNone/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물리적인 여러 포트에 대해</a:t>
              </a: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논리적으로 한 개 포트처럼 이용 가능하게 하여 장애 대응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200000"/>
                </a:lnSpc>
                <a:spcAft>
                  <a:spcPts val="0"/>
                </a:spcAft>
                <a:defRPr/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기대효과</a:t>
              </a:r>
              <a:endParaRPr lang="en-US" altLang="ko-KR" b="1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대역폭을 늘려 속도가 증가된다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하나의 케이블에 장애가 발생해도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네트워크 동작에 문제가 생기지 않는다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spcAft>
                  <a:spcPts val="0"/>
                </a:spcAft>
                <a:defRPr/>
              </a:pPr>
              <a:endParaRPr lang="en-US" b="0" i="0" u="none" strike="noStrike" baseline="0" dirty="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12E4F3-933A-A8CD-969A-E6D23A3741E1}"/>
                </a:ext>
              </a:extLst>
            </p:cNvPr>
            <p:cNvSpPr txBox="1"/>
            <p:nvPr/>
          </p:nvSpPr>
          <p:spPr>
            <a:xfrm>
              <a:off x="6852861" y="2178678"/>
              <a:ext cx="6105644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Port channel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524F7E5-09D3-9828-E0E3-5021F1E2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995200"/>
            <a:ext cx="4278594" cy="1678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9A4835-8E4E-1DD2-698C-4A5088A788B9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08518BA-F836-1B57-370B-A522384E0D74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72054EA-0312-1041-8C4F-26327D26ADF7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D245A81-BA95-B211-1521-E0D7949294BF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8A102323-315C-3CBF-53A2-CC90F185C940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각 삼각형 18">
                  <a:extLst>
                    <a:ext uri="{FF2B5EF4-FFF2-40B4-BE49-F238E27FC236}">
                      <a16:creationId xmlns:a16="http://schemas.microsoft.com/office/drawing/2014/main" id="{0D169E4E-712E-F134-890C-6A00579AF096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7BC195-B5B6-E760-F4F1-43C7BABC6369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6C79B5-77FB-A3F8-1A55-FFDFCE712F5C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945A2-3D6F-115D-C8C2-CE1D8FDEF963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E94426-98CC-1A16-D90D-36EB6852E521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299905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4938FE-DB00-6868-D933-0CC912940C81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D0600A-14FA-4D89-E305-86427B673149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996F76-0A86-1720-7CE2-F7CA4B349793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이중화 서비스</a:t>
              </a: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46A5EF39-BA06-FBFC-CF95-A8E1B58D65CE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991EB55-F1DA-B43F-DC3D-A50D4438DCE1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640AB58E-5BD8-D016-CC7D-CF18AA8D2E2D}"/>
              </a:ext>
            </a:extLst>
          </p:cNvPr>
          <p:cNvSpPr txBox="1"/>
          <p:nvPr/>
        </p:nvSpPr>
        <p:spPr>
          <a:xfrm>
            <a:off x="614879" y="2562900"/>
            <a:ext cx="971764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628"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포트 채널을 통한 케이블 이중화</a:t>
            </a:r>
            <a:endParaRPr lang="en-US" altLang="ko-KR" sz="20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ADB3EC-B3CB-411B-CCC9-2F75E5FD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4" r="26423" b="42909"/>
          <a:stretch/>
        </p:blipFill>
        <p:spPr>
          <a:xfrm>
            <a:off x="898524" y="3060169"/>
            <a:ext cx="4575175" cy="1617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3CADF8-2096-BE8C-1164-E1991075FA86}"/>
              </a:ext>
            </a:extLst>
          </p:cNvPr>
          <p:cNvSpPr txBox="1"/>
          <p:nvPr/>
        </p:nvSpPr>
        <p:spPr>
          <a:xfrm>
            <a:off x="6613526" y="3429000"/>
            <a:ext cx="467995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</a:t>
            </a:r>
            <a:r>
              <a:rPr lang="ko-KR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스위치간에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연결된 복수개의 포트를 하나의 포트처럼 동작시키는 것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포트를 묶어 쓰는 기술이다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l" latinLnBrk="1"/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19B392-6B08-F454-958D-7C64A4C74D96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ED8A82-7447-F233-D286-E4BAD10EFF1A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462D6B1-BC1E-9037-EADA-FCF9D842FE80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CDB81C-471B-5649-98FC-C67A5D2AC017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BBD93E12-B972-D50E-9EF1-66B8E93FD2B3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4C98FE8B-A8B8-F8E7-D209-9DA30AC11835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74ACF-D93A-DA3D-B9AE-7EA069479651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36551B-D521-0B2A-0705-F397FB686525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FC83A4-5EB3-340F-57D0-EDA7D6FE657A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E3F7CF0-5014-652B-7811-C16FB0952F10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3B1CF-765C-05C8-4C22-B4D3E5CFC989}"/>
              </a:ext>
            </a:extLst>
          </p:cNvPr>
          <p:cNvSpPr txBox="1"/>
          <p:nvPr/>
        </p:nvSpPr>
        <p:spPr>
          <a:xfrm>
            <a:off x="898524" y="5446494"/>
            <a:ext cx="1011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※ GNS3</a:t>
            </a:r>
            <a:r>
              <a:rPr lang="ko-KR" altLang="en-US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L3 </a:t>
            </a:r>
            <a:r>
              <a:rPr lang="ko-KR" altLang="en-US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 단계에서는 포트 채널 설정이 불가능합니다</a:t>
            </a:r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대신</a:t>
            </a:r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en-US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패킷 트레이서를 사용하여 이를 설명할 수 있습니다</a:t>
            </a:r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GNS3</a:t>
            </a:r>
            <a:r>
              <a:rPr lang="ko-KR" altLang="en-US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하나의 케이블로 구현됩니다</a:t>
            </a:r>
            <a:r>
              <a:rPr lang="en-US" altLang="ko-KR" b="1" kern="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b="1" kern="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2B5D33-B9C8-B4E1-BBF5-006B5E862EC1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D1D495-27A4-43AC-6668-EDF394256298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1EA0B8-92FA-081C-88BF-C70BAA8A8BFE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이중화 서비스</a:t>
              </a:r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D97E08DC-8E66-2FE8-F367-4E3BBD153754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E9E7444-9A7B-1D38-4C12-51CA55692582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640AB58E-5BD8-D016-CC7D-CF18AA8D2E2D}"/>
              </a:ext>
            </a:extLst>
          </p:cNvPr>
          <p:cNvSpPr txBox="1"/>
          <p:nvPr/>
        </p:nvSpPr>
        <p:spPr>
          <a:xfrm>
            <a:off x="3912623" y="2449195"/>
            <a:ext cx="971764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628"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포트 채널을 통한 케이블 이중화</a:t>
            </a:r>
            <a:endParaRPr lang="en-US" altLang="ko-KR" sz="20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87D30B-F86F-7394-6A30-CD6E8753F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79"/>
          <a:stretch/>
        </p:blipFill>
        <p:spPr>
          <a:xfrm>
            <a:off x="827053" y="3035300"/>
            <a:ext cx="2497300" cy="251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71C358-D287-7870-91D7-BB57464FD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43" y="3030648"/>
            <a:ext cx="2421514" cy="25216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1E177B-CB33-28F9-4092-71AA5A0CC547}"/>
              </a:ext>
            </a:extLst>
          </p:cNvPr>
          <p:cNvGrpSpPr/>
          <p:nvPr/>
        </p:nvGrpSpPr>
        <p:grpSpPr>
          <a:xfrm>
            <a:off x="4005879" y="2921913"/>
            <a:ext cx="4286250" cy="1533525"/>
            <a:chOff x="483872" y="2551837"/>
            <a:chExt cx="4286250" cy="15335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C43651D-4AAB-975C-08B6-875E036B1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72" y="2551837"/>
              <a:ext cx="4286250" cy="153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950933-1A24-0CC7-F83A-C273801761C5}"/>
                </a:ext>
              </a:extLst>
            </p:cNvPr>
            <p:cNvSpPr txBox="1"/>
            <p:nvPr/>
          </p:nvSpPr>
          <p:spPr>
            <a:xfrm>
              <a:off x="1565351" y="3653867"/>
              <a:ext cx="221246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+mn-ea"/>
                </a:rPr>
                <a:t>포트 채널 적용으로 </a:t>
              </a:r>
              <a:r>
                <a:rPr lang="en-US" altLang="ko-KR" sz="1200" b="1" dirty="0" err="1">
                  <a:latin typeface="+mn-ea"/>
                </a:rPr>
                <a:t>STP</a:t>
              </a:r>
              <a:r>
                <a:rPr lang="ko-KR" altLang="en-US" sz="1200" b="1" dirty="0">
                  <a:latin typeface="+mn-ea"/>
                </a:rPr>
                <a:t> 방지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ABAF59-409D-B451-5353-24A273407FE7}"/>
              </a:ext>
            </a:extLst>
          </p:cNvPr>
          <p:cNvGrpSpPr/>
          <p:nvPr/>
        </p:nvGrpSpPr>
        <p:grpSpPr>
          <a:xfrm>
            <a:off x="3912624" y="4583300"/>
            <a:ext cx="4379506" cy="974168"/>
            <a:chOff x="591816" y="4248746"/>
            <a:chExt cx="4070361" cy="9741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440018E-F6A1-5BA2-C58F-CA2343DB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816" y="4248746"/>
              <a:ext cx="4070361" cy="9741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727A8B-1ABC-0209-2010-7CF4C4999E1B}"/>
                </a:ext>
              </a:extLst>
            </p:cNvPr>
            <p:cNvSpPr txBox="1"/>
            <p:nvPr/>
          </p:nvSpPr>
          <p:spPr>
            <a:xfrm>
              <a:off x="1570456" y="4894396"/>
              <a:ext cx="2113079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+mn-ea"/>
                </a:rPr>
                <a:t>포트 채널 없을 때 </a:t>
              </a:r>
              <a:r>
                <a:rPr lang="en-US" altLang="ko-KR" sz="1200" b="1" dirty="0" err="1">
                  <a:latin typeface="+mn-ea"/>
                </a:rPr>
                <a:t>STP</a:t>
              </a:r>
              <a:r>
                <a:rPr lang="ko-KR" altLang="en-US" sz="1200" b="1" dirty="0">
                  <a:latin typeface="+mn-ea"/>
                </a:rPr>
                <a:t> 동작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39B8A2-39AE-E880-A340-1832380284C6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3705F9-EEE8-3C16-D249-5F5D0669AD8E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CD6C15D-3EC6-71D0-955B-4B4E19A8B79C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C89494F-59CE-F4AF-F7C8-130D360C5EBB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1" name="사각형: 잘린 한쪽 모서리 20">
                  <a:extLst>
                    <a:ext uri="{FF2B5EF4-FFF2-40B4-BE49-F238E27FC236}">
                      <a16:creationId xmlns:a16="http://schemas.microsoft.com/office/drawing/2014/main" id="{E6E0BCE4-9BEF-B5BA-6EB3-6A213F45592E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각 삼각형 21">
                  <a:extLst>
                    <a:ext uri="{FF2B5EF4-FFF2-40B4-BE49-F238E27FC236}">
                      <a16:creationId xmlns:a16="http://schemas.microsoft.com/office/drawing/2014/main" id="{88240A23-93DD-C0A6-A77E-EB32C455978C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B23C0D-064E-D7C7-C0EF-6AC3E49EF1FE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E947F4-907E-6514-95C8-DBAC4F193AB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8C1A6-AB1D-D833-E8D9-9B5AD5BDF472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ABF0C87-3479-39BA-E0BB-5AF833BF43C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83FA6F-0603-D633-7074-E3ADF2B74DA3}"/>
              </a:ext>
            </a:extLst>
          </p:cNvPr>
          <p:cNvCxnSpPr>
            <a:cxnSpLocks/>
          </p:cNvCxnSpPr>
          <p:nvPr/>
        </p:nvCxnSpPr>
        <p:spPr>
          <a:xfrm flipH="1">
            <a:off x="3324353" y="3670300"/>
            <a:ext cx="1387347" cy="630642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D3E0743-81B0-BA84-394F-19DE68354AF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32700" y="3670300"/>
            <a:ext cx="1138743" cy="621160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29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759569-02DD-4CC3-5C32-64D032B23B43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64681B-B3C1-84B2-AA07-9D50C4F251FB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5367B9-757C-FACC-622A-A02232B89F27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NTP</a:t>
              </a:r>
              <a:r>
                <a:rPr lang="ko-KR" altLang="en-US" b="1" dirty="0">
                  <a:latin typeface="+mj-ea"/>
                  <a:ea typeface="+mj-ea"/>
                </a:rPr>
                <a:t>를 이용한 시간 동기화</a:t>
              </a: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0688D3CC-BAA0-CA89-E210-CFBB986BF949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FCC6724-ACA0-C0A2-F6AC-0C114D41CFB9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F996FE-8424-FD81-1148-BE068416DD8A}"/>
              </a:ext>
            </a:extLst>
          </p:cNvPr>
          <p:cNvGrpSpPr/>
          <p:nvPr/>
        </p:nvGrpSpPr>
        <p:grpSpPr>
          <a:xfrm>
            <a:off x="6605308" y="2049593"/>
            <a:ext cx="6359293" cy="4056565"/>
            <a:chOff x="6599212" y="2043497"/>
            <a:chExt cx="6359293" cy="405656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8E74AA-E7CA-BA50-AC9D-54BEB39AB65F}"/>
                </a:ext>
              </a:extLst>
            </p:cNvPr>
            <p:cNvSpPr/>
            <p:nvPr/>
          </p:nvSpPr>
          <p:spPr>
            <a:xfrm>
              <a:off x="6599212" y="2043497"/>
              <a:ext cx="4662954" cy="40565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80B6B00A-ACFB-7EB8-948C-23BEF825E7CA}"/>
                </a:ext>
              </a:extLst>
            </p:cNvPr>
            <p:cNvSpPr txBox="1"/>
            <p:nvPr/>
          </p:nvSpPr>
          <p:spPr>
            <a:xfrm>
              <a:off x="6955350" y="2707173"/>
              <a:ext cx="4106603" cy="290848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PC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혹은 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서버간의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연결된 사이에 동일한 시간으로 교환을 </a:t>
              </a:r>
              <a:r>
                <a:rPr lang="ko-KR" altLang="en-US" sz="1600" dirty="0" err="1">
                  <a:solidFill>
                    <a:srgbClr val="000000"/>
                  </a:solidFill>
                  <a:latin typeface="+mn-ea"/>
                </a:rPr>
                <a:t>할수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있는 프로토콜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기대효과</a:t>
              </a:r>
              <a:endParaRPr lang="en-US" altLang="ko-KR" b="1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네트워크 장비들의 시간의 오차를 없애</a:t>
              </a:r>
              <a:br>
                <a:rPr lang="en-US" altLang="ko-KR" sz="1600" dirty="0">
                  <a:solidFill>
                    <a:srgbClr val="000000"/>
                  </a:solidFill>
                  <a:latin typeface="+mn-ea"/>
                </a:rPr>
              </a:b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Log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 기록의 신뢰도를 높여 장애 발생 원이 분석도를 높인다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spcAft>
                  <a:spcPts val="0"/>
                </a:spcAft>
                <a:defRPr/>
              </a:pPr>
              <a:endParaRPr lang="en-US" b="0" i="0" u="none" strike="noStrike" baseline="0" dirty="0"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12E4F3-933A-A8CD-969A-E6D23A3741E1}"/>
                </a:ext>
              </a:extLst>
            </p:cNvPr>
            <p:cNvSpPr txBox="1"/>
            <p:nvPr/>
          </p:nvSpPr>
          <p:spPr>
            <a:xfrm>
              <a:off x="6852861" y="2356478"/>
              <a:ext cx="6105644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b="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NTP</a:t>
              </a:r>
              <a:endParaRPr lang="en-US" altLang="ko-KR" b="1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1026" name="Picture 2" descr="Flutter] 서버 시간 기준으로 앱 구동하기(feat. NTP)">
            <a:extLst>
              <a:ext uri="{FF2B5EF4-FFF2-40B4-BE49-F238E27FC236}">
                <a16:creationId xmlns:a16="http://schemas.microsoft.com/office/drawing/2014/main" id="{E8FFB3EA-149B-3820-32E7-D097B03E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0" y="2680875"/>
            <a:ext cx="4850832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9AC6F7B-7BE4-94A1-91C8-368FE08F2AE3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E93ADB-AC44-6BCC-E696-19767B38FB89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7100BC-47BC-437A-2EE7-CD8FD2B5CC72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B9B3F43-DB1A-9DC8-68A6-5C2C06309B20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7" name="사각형: 잘린 한쪽 모서리 16">
                  <a:extLst>
                    <a:ext uri="{FF2B5EF4-FFF2-40B4-BE49-F238E27FC236}">
                      <a16:creationId xmlns:a16="http://schemas.microsoft.com/office/drawing/2014/main" id="{B0A48642-C4F8-C735-20EB-A81DA24F6168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각 삼각형 17">
                  <a:extLst>
                    <a:ext uri="{FF2B5EF4-FFF2-40B4-BE49-F238E27FC236}">
                      <a16:creationId xmlns:a16="http://schemas.microsoft.com/office/drawing/2014/main" id="{132ABCF5-AD8E-26BD-D39C-559F230A8390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54AAA-75C7-395F-CBE1-40D6A70A145B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3A1679-0D8E-A91B-E259-1E3B4DD68AB1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9111A3-EDFE-47C9-EA8A-A0309365566B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7C2AC2-3FE8-7D27-957D-BDA95120F225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3186605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D2E872-B233-9E65-FFEA-BA9443F8121C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9867DB-000D-C2A1-0C61-D965248D7C7C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CBAD86-92C3-09F0-D7F8-A33DF9B1E24C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NTP</a:t>
              </a:r>
              <a:r>
                <a:rPr lang="ko-KR" altLang="en-US" b="1" dirty="0">
                  <a:latin typeface="+mj-ea"/>
                  <a:ea typeface="+mj-ea"/>
                </a:rPr>
                <a:t>를 이용한 시간 동기화</a:t>
              </a:r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AAB77B4C-13AB-A0F8-6EB1-10F77FD89FAA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00BFF48-3531-40B3-9F9B-D4FC0323CC8E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640AB58E-5BD8-D016-CC7D-CF18AA8D2E2D}"/>
              </a:ext>
            </a:extLst>
          </p:cNvPr>
          <p:cNvSpPr txBox="1"/>
          <p:nvPr/>
        </p:nvSpPr>
        <p:spPr>
          <a:xfrm>
            <a:off x="6464970" y="2060575"/>
            <a:ext cx="4989095" cy="14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628" lvl="1">
              <a:lnSpc>
                <a:spcPct val="15000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+mn-ea"/>
              </a:rPr>
              <a:t>NTP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서버 설정</a:t>
            </a:r>
          </a:p>
          <a:p>
            <a:pPr marL="377628"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각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장비별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NTP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서버 구성에 따라 설정 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대표로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R1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장비 확인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77628" lvl="1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상위 계층 하위 계층으로 정보를 받아온다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0E1BE8-6426-7CD7-8B9B-0D4C0D93E245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8044C0-FA30-E95E-89D2-88805FF62331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C621C5D-67FE-EF6A-8253-320D96D6FE96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5F3D8F6-53C1-96C5-9387-EAB69924F446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60CA3C18-11DC-3E6B-38EC-6343CD496330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6BE4142B-E7C7-004C-682A-AF98405A9790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E4DBF7-6DCC-E98F-02A6-EE8E25FEB829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21CEF-AC26-EAC9-C216-32C9F864EC4E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69AF8-C1CD-CFDF-89D3-F60FA5658AE4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FBDB86-FCD7-2CDB-12B0-A9F1C1A16B8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BE77B30-7691-D37D-BE1B-D54F8F79BAAD}"/>
              </a:ext>
            </a:extLst>
          </p:cNvPr>
          <p:cNvGrpSpPr/>
          <p:nvPr/>
        </p:nvGrpSpPr>
        <p:grpSpPr>
          <a:xfrm>
            <a:off x="1308100" y="2098732"/>
            <a:ext cx="4418932" cy="3628968"/>
            <a:chOff x="737937" y="2098732"/>
            <a:chExt cx="4989095" cy="39706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BBE7C3E-DD3B-9CA8-089C-1DC4291AC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3" t="2471" r="27533" b="45416"/>
            <a:stretch/>
          </p:blipFill>
          <p:spPr>
            <a:xfrm>
              <a:off x="737937" y="2098732"/>
              <a:ext cx="4989095" cy="3970680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A89C79-FD15-4C16-CB78-7545DEBD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0880" y="2796540"/>
              <a:ext cx="314960" cy="1000760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93B8EAD-D02B-4BE0-CDEB-105E92C1B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2560" y="4218940"/>
              <a:ext cx="1524000" cy="1239520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56505B9-1E53-1B93-57CC-919669C84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3760" y="4218940"/>
              <a:ext cx="1280160" cy="1239520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">
            <a:extLst>
              <a:ext uri="{FF2B5EF4-FFF2-40B4-BE49-F238E27FC236}">
                <a16:creationId xmlns:a16="http://schemas.microsoft.com/office/drawing/2014/main" id="{40D6783B-1F59-C5FA-8D43-94062CA94A84}"/>
              </a:ext>
            </a:extLst>
          </p:cNvPr>
          <p:cNvSpPr txBox="1"/>
          <p:nvPr/>
        </p:nvSpPr>
        <p:spPr>
          <a:xfrm>
            <a:off x="6464969" y="3913216"/>
            <a:ext cx="4989095" cy="2294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628" lvl="1">
              <a:lnSpc>
                <a:spcPct val="150000"/>
              </a:lnSpc>
            </a:pP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각 </a:t>
            </a:r>
            <a:r>
              <a:rPr lang="ko-KR" altLang="en-US" b="1" dirty="0" err="1">
                <a:solidFill>
                  <a:srgbClr val="000000"/>
                </a:solidFill>
                <a:latin typeface="+mn-ea"/>
              </a:rPr>
              <a:t>장비별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+mn-ea"/>
              </a:rPr>
              <a:t>NTP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서버 구성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pPr marL="377628" lvl="1">
              <a:lnSpc>
                <a:spcPct val="15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R1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: 168.126.63.1 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time.windows.com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77628" lvl="1">
              <a:lnSpc>
                <a:spcPct val="15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: 172.16.0.10 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R1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77628" lvl="1">
              <a:lnSpc>
                <a:spcPct val="15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ESW2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: 172.16.1.1 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77628" lvl="1">
              <a:lnSpc>
                <a:spcPct val="15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ESW3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: 172.16.2.1 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</a:rPr>
              <a:t>ESW1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377628" lvl="1">
              <a:lnSpc>
                <a:spcPct val="150000"/>
              </a:lnSpc>
            </a:pPr>
            <a:endParaRPr lang="ko-KR" altLang="en-US" sz="2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1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868827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21329" y="963627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300" dirty="0">
                <a:solidFill>
                  <a:schemeClr val="bg1"/>
                </a:solidFill>
                <a:latin typeface="+mj-ea"/>
                <a:ea typeface="+mj-ea"/>
              </a:rPr>
              <a:t>목  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163077"/>
            <a:ext cx="2952590" cy="592591"/>
            <a:chOff x="294640" y="3596640"/>
            <a:chExt cx="2952590" cy="7887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03836" cy="696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3864220"/>
            <a:ext cx="3032740" cy="531845"/>
            <a:chOff x="294640" y="3596640"/>
            <a:chExt cx="303274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83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핵심 인력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4565363"/>
            <a:ext cx="2952590" cy="592591"/>
            <a:chOff x="294640" y="3596640"/>
            <a:chExt cx="2952590" cy="7887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03836" cy="696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프로젝트 수행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266505"/>
            <a:ext cx="3090448" cy="707886"/>
            <a:chOff x="294640" y="3596640"/>
            <a:chExt cx="3090448" cy="9421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6030" cy="94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41694" cy="696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프로젝트 </a:t>
              </a:r>
              <a:r>
                <a:rPr lang="ko-KR" altLang="en-US" sz="2800" b="1" spc="-150" dirty="0" err="1">
                  <a:solidFill>
                    <a:srgbClr val="393939"/>
                  </a:solidFill>
                </a:rPr>
                <a:t>소감문</a:t>
              </a:r>
              <a:endParaRPr lang="ko-KR" altLang="en-US" sz="2800" b="1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7CCF97-9EF6-5649-FE64-CCE432DC34CC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16F6F4-CF7C-B65E-0FB8-6B6B3F3AAD3D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2491A3-C1CC-DEB3-A3EF-D13D90422111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NTP</a:t>
              </a:r>
              <a:r>
                <a:rPr lang="ko-KR" altLang="en-US" b="1" dirty="0">
                  <a:latin typeface="+mj-ea"/>
                  <a:ea typeface="+mj-ea"/>
                </a:rPr>
                <a:t>를 이용한 시간 동기화</a:t>
              </a: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DCB0410F-8493-6E87-7184-B310A6E161BC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5427226-CC0A-4FA0-9BF4-3C0333D259C4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D9ABC67-92A2-43DF-01B0-3094C00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3" t="2471" r="33419" b="81710"/>
          <a:stretch/>
        </p:blipFill>
        <p:spPr>
          <a:xfrm>
            <a:off x="1342399" y="2870438"/>
            <a:ext cx="2826434" cy="199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52AD5C-02C2-D3F3-ACCD-411896A4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689" y="2086602"/>
            <a:ext cx="4953026" cy="37960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E6F1EE1-FDED-5681-FE91-6E38982A0998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6A19C0F-CCBE-4E39-F4C8-02D42C2E3D5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61CB882-42EF-A9CA-B807-ED4299935F2D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8DC436F-76F0-E07E-B9FB-04F8176D2D2E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E5EF881F-E33F-380C-F7A3-18D7F778D1BC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B8B1BE17-F8A3-9523-AE57-BC6E6747D550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3CDE77-42A6-665F-0706-A9AD655489AA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98FEB-88B9-DDE4-1BB2-33F2DA407BF2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45A95-FF07-7A71-FC13-0F5F8E141E30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4DAB83-676B-280B-9707-CEF036670426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2110456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A2C09-A5F5-38E1-477F-F4B76B34DD20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92B711-5E5D-6943-581F-3386390774FE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ED0236-9A40-97F6-2074-06D9C3F53F5B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NTP</a:t>
              </a:r>
              <a:r>
                <a:rPr lang="ko-KR" altLang="en-US" b="1" dirty="0">
                  <a:latin typeface="+mj-ea"/>
                  <a:ea typeface="+mj-ea"/>
                </a:rPr>
                <a:t>를 이용한 시간 동기화</a:t>
              </a: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F9E4DBD7-72D6-E663-2012-A7E5463D8B50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139D15-1424-0B40-EE9B-DBD8AA2B19C6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신규 네트워크 장비  도입을 통한 </a:t>
            </a:r>
            <a:r>
              <a:rPr lang="ko-KR" altLang="en-US" sz="2800" b="1" spc="-300" dirty="0" err="1">
                <a:solidFill>
                  <a:srgbClr val="C00000"/>
                </a:solidFill>
                <a:latin typeface="+mn-ea"/>
              </a:rPr>
              <a:t>운용성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 강화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D9ABC67-92A2-43DF-01B0-3094C00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20840" r="26832" b="47794"/>
          <a:stretch/>
        </p:blipFill>
        <p:spPr>
          <a:xfrm>
            <a:off x="4109255" y="2957503"/>
            <a:ext cx="4260045" cy="23264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0F31DA-71BF-3954-2F6E-53E4F1802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14" b="-1133"/>
          <a:stretch/>
        </p:blipFill>
        <p:spPr>
          <a:xfrm>
            <a:off x="8820946" y="2117344"/>
            <a:ext cx="2355838" cy="1359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49EE8B-05CF-71F9-D330-F0DA0B108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10"/>
          <a:stretch/>
        </p:blipFill>
        <p:spPr>
          <a:xfrm>
            <a:off x="864877" y="3484481"/>
            <a:ext cx="2792732" cy="770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9BCC85-3ADC-C375-4CD4-D8DB3852426B}"/>
              </a:ext>
            </a:extLst>
          </p:cNvPr>
          <p:cNvSpPr txBox="1"/>
          <p:nvPr/>
        </p:nvSpPr>
        <p:spPr>
          <a:xfrm>
            <a:off x="3758472" y="5427486"/>
            <a:ext cx="52685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Timezone</a:t>
            </a:r>
            <a:r>
              <a:rPr lang="ko-KR" altLang="en-US" b="1" dirty="0"/>
              <a:t> </a:t>
            </a:r>
            <a:r>
              <a:rPr lang="en-US" altLang="ko-KR" b="1" dirty="0"/>
              <a:t>UTC</a:t>
            </a:r>
            <a:r>
              <a:rPr lang="ko-KR" altLang="en-US" b="1" dirty="0"/>
              <a:t> 기본 설정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KST</a:t>
            </a:r>
            <a:r>
              <a:rPr lang="ko-KR" altLang="en-US" b="1" dirty="0"/>
              <a:t>로 변환 필요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8E592B-7840-8988-EC39-CA5B3FE4A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512"/>
          <a:stretch/>
        </p:blipFill>
        <p:spPr>
          <a:xfrm>
            <a:off x="8703383" y="4567309"/>
            <a:ext cx="3012680" cy="7010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805CB11-6E4E-62B5-0A30-9ED0B0BBC144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272563-55BE-0495-4EEC-E5CD020616A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11538B7-91DF-3C64-6A2B-316611F5627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4B9C638-1903-9ADE-1F48-859B639B7184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39F4C070-44FC-C222-4629-56FF20497B34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DA6405CB-2E4D-7847-C9F5-767BD3231DBC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118C-86E7-81BC-304D-E975E4A1C999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3B800-3641-96C1-72D6-8314D4F7C064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E20ADB-FFE1-4DE4-4059-0F442512B07C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18766D-A383-7B1A-4512-CB097116DD4D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6F45C-B13B-20B3-B391-ED8EF2C10579}"/>
              </a:ext>
            </a:extLst>
          </p:cNvPr>
          <p:cNvCxnSpPr>
            <a:cxnSpLocks/>
          </p:cNvCxnSpPr>
          <p:nvPr/>
        </p:nvCxnSpPr>
        <p:spPr>
          <a:xfrm flipH="1">
            <a:off x="6392723" y="2712305"/>
            <a:ext cx="2529649" cy="772176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FB7B56A-6D73-7E51-EE7B-B20EEF251942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879976" y="4917829"/>
            <a:ext cx="823407" cy="111371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B521DC1-FEF6-25E3-1AF8-07593C53B96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7609" y="3869798"/>
            <a:ext cx="511224" cy="1159402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8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0474D8-451D-3DD5-3934-175955C9B8EF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A507D9-A254-2405-DF99-FF46B8E14F45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8782A1-F20C-1947-94A7-76D31BFC5812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361FC5-907F-59A0-0B84-32D1A71E1AFD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내부 대역을 자동으로 </a:t>
                </a:r>
                <a:r>
                  <a:rPr lang="en-US" altLang="ko-KR" b="1" dirty="0">
                    <a:latin typeface="+mj-ea"/>
                    <a:ea typeface="+mj-ea"/>
                  </a:rPr>
                  <a:t>IP</a:t>
                </a:r>
                <a:r>
                  <a:rPr lang="ko-KR" altLang="en-US" b="1" dirty="0">
                    <a:latin typeface="+mj-ea"/>
                    <a:ea typeface="+mj-ea"/>
                  </a:rPr>
                  <a:t>를 제공 받아 사용</a:t>
                </a:r>
              </a:p>
            </p:txBody>
          </p:sp>
          <p:sp>
            <p:nvSpPr>
              <p:cNvPr id="26" name="object 18">
                <a:extLst>
                  <a:ext uri="{FF2B5EF4-FFF2-40B4-BE49-F238E27FC236}">
                    <a16:creationId xmlns:a16="http://schemas.microsoft.com/office/drawing/2014/main" id="{B5E12AE3-A0C1-5D7E-0152-985D3FDCF496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A0E1FB-6671-AF94-4DBA-C3B94017205A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solidFill>
                    <a:srgbClr val="C00000"/>
                  </a:solidFill>
                  <a:latin typeface="+mn-ea"/>
                </a:rPr>
                <a:t>DHCP </a:t>
              </a:r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도입</a:t>
              </a:r>
              <a:r>
                <a:rPr lang="en-US" altLang="ko-KR" sz="2800" b="1" spc="-300" dirty="0">
                  <a:solidFill>
                    <a:srgbClr val="C00000"/>
                  </a:solidFill>
                  <a:latin typeface="+mn-ea"/>
                </a:rPr>
                <a:t>_</a:t>
              </a:r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별첨</a:t>
              </a: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A57C2-321E-342B-1207-EE6C2CAF731C}"/>
              </a:ext>
            </a:extLst>
          </p:cNvPr>
          <p:cNvSpPr/>
          <p:nvPr/>
        </p:nvSpPr>
        <p:spPr>
          <a:xfrm>
            <a:off x="6600825" y="2043498"/>
            <a:ext cx="4690435" cy="404932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/>
          <p:nvPr/>
        </p:nvSpPr>
        <p:spPr>
          <a:xfrm>
            <a:off x="6849884" y="1949887"/>
            <a:ext cx="3898451" cy="395089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377628" lvl="1" indent="0">
              <a:lnSpc>
                <a:spcPts val="4897"/>
              </a:lnSpc>
              <a:buFont typeface="Arial"/>
              <a:buNone/>
              <a:defRPr/>
            </a:pPr>
            <a:endParaRPr lang="ko-KR" altLang="en-US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DHCP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는 네트워크 기기에 자동으로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IP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주소와 네트워크 구성 정보를 제공하는 프로토콜입니다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</a:rPr>
            </a:b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기대효과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DHCP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는 자동화된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IP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할당과 네트워크 구성 간소화로 네트워크 관리의 효율성을 높이며 중복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IP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충돌 방지와 호스트 이동의 유연성을 제공합니다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65033-A255-3452-E03E-65AC41D15E19}"/>
              </a:ext>
            </a:extLst>
          </p:cNvPr>
          <p:cNvSpPr txBox="1"/>
          <p:nvPr/>
        </p:nvSpPr>
        <p:spPr>
          <a:xfrm>
            <a:off x="6762088" y="2196498"/>
            <a:ext cx="610564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DHCP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D345D-588D-FF1D-4DA9-EE13D49F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570585"/>
            <a:ext cx="4984274" cy="297782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7B8A45A-D92E-F260-7C19-C08897C5D84B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AAB864-1F64-1B84-0B7C-AB53EE647EFB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CD5EDD2-CAEE-5EB5-777D-B51C5E229F6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15F3FD3-C9FC-07FB-B29D-5E64165A0967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03C94EE3-C76A-44CB-C85C-B9EA62CC13F5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각 삼각형 18">
                  <a:extLst>
                    <a:ext uri="{FF2B5EF4-FFF2-40B4-BE49-F238E27FC236}">
                      <a16:creationId xmlns:a16="http://schemas.microsoft.com/office/drawing/2014/main" id="{B27BB6B4-0F9B-F4CB-A331-7E4C69094DC3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FB11A8-C0EC-A6FA-E3C8-8D9E620DBF3B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996F86-40E8-D1ED-EFB5-B7514B0DD5D2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80150-B53A-1079-6FEC-C53098C8C68D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6C7EAA-3283-2ED3-F321-ABC7F2B45F4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70194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C2ECE7-8AC7-85B2-025C-46BC96F62E31}"/>
              </a:ext>
            </a:extLst>
          </p:cNvPr>
          <p:cNvGrpSpPr/>
          <p:nvPr/>
        </p:nvGrpSpPr>
        <p:grpSpPr>
          <a:xfrm>
            <a:off x="407988" y="1262431"/>
            <a:ext cx="11415066" cy="5128063"/>
            <a:chOff x="407988" y="1262431"/>
            <a:chExt cx="11415066" cy="51280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16C9CA-8F09-A62A-E934-A744056EC61B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A476E-6233-0ADF-127F-C6A8B45CF070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B6CAC96-A66C-5D58-2D79-DE95023ABDB8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내부 대역을 자동으로 </a:t>
                </a:r>
                <a:r>
                  <a:rPr lang="en-US" altLang="ko-KR" b="1" dirty="0">
                    <a:latin typeface="+mj-ea"/>
                    <a:ea typeface="+mj-ea"/>
                  </a:rPr>
                  <a:t>IP</a:t>
                </a:r>
                <a:r>
                  <a:rPr lang="ko-KR" altLang="en-US" b="1" dirty="0">
                    <a:latin typeface="+mj-ea"/>
                    <a:ea typeface="+mj-ea"/>
                  </a:rPr>
                  <a:t>를 제공 받아 사용</a:t>
                </a: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D804B9AE-50D2-DA9C-ED9C-136FCABA25E6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907509-25AC-038E-9E32-BD5CB6AD8588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41A275-92D6-5857-0342-508BF5308BC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CF41B67-0ACA-8747-B01E-CB0DB1AE0FBC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3978E2-5F72-B7CB-91DA-DAB07906A9E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E56DC2F2-DB7E-22F0-06A8-1979350FF1A0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87F05E10-895B-9ADE-AFD1-9DBD4B4290A3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48815-3CEA-9C28-2AFB-F559FE155FCD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94CB9-A7E6-5380-9784-CC38BD16F446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3F7B05-CB81-10C3-8623-FF1E1F1D660D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658904-0527-05A6-AC2B-25527049C53C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94B0C5-7762-0128-C734-7376A5557496}"/>
              </a:ext>
            </a:extLst>
          </p:cNvPr>
          <p:cNvSpPr txBox="1"/>
          <p:nvPr/>
        </p:nvSpPr>
        <p:spPr>
          <a:xfrm>
            <a:off x="3673341" y="1813328"/>
            <a:ext cx="484531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DHCP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1DCFF-3A59-A6E2-DA80-5E36FC0C8BFE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DHCP 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도입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_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별첨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BB130D-5DC3-4481-5212-20C9BE1661BB}"/>
              </a:ext>
            </a:extLst>
          </p:cNvPr>
          <p:cNvGrpSpPr/>
          <p:nvPr/>
        </p:nvGrpSpPr>
        <p:grpSpPr>
          <a:xfrm>
            <a:off x="3673342" y="2322859"/>
            <a:ext cx="4845317" cy="3735700"/>
            <a:chOff x="3673342" y="2322859"/>
            <a:chExt cx="4845317" cy="37357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E3D2FE-DE1D-A13A-2AE8-C7D43A6A2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" t="-60" r="74" b="715"/>
            <a:stretch/>
          </p:blipFill>
          <p:spPr>
            <a:xfrm>
              <a:off x="3673342" y="2322859"/>
              <a:ext cx="4845317" cy="3735700"/>
            </a:xfrm>
            <a:prstGeom prst="rect">
              <a:avLst/>
            </a:prstGeom>
          </p:spPr>
        </p:pic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BB9A957-1E47-10DB-5CEB-E47214DF4E80}"/>
                </a:ext>
              </a:extLst>
            </p:cNvPr>
            <p:cNvSpPr/>
            <p:nvPr/>
          </p:nvSpPr>
          <p:spPr>
            <a:xfrm>
              <a:off x="6657975" y="4923674"/>
              <a:ext cx="1171575" cy="800851"/>
            </a:xfrm>
            <a:custGeom>
              <a:avLst/>
              <a:gdLst>
                <a:gd name="connsiteX0" fmla="*/ 1171575 w 1171575"/>
                <a:gd name="connsiteY0" fmla="*/ 800851 h 800851"/>
                <a:gd name="connsiteX1" fmla="*/ 390525 w 1171575"/>
                <a:gd name="connsiteY1" fmla="*/ 751 h 800851"/>
                <a:gd name="connsiteX2" fmla="*/ 0 w 1171575"/>
                <a:gd name="connsiteY2" fmla="*/ 657976 h 80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800851">
                  <a:moveTo>
                    <a:pt x="1171575" y="800851"/>
                  </a:moveTo>
                  <a:cubicBezTo>
                    <a:pt x="878681" y="412707"/>
                    <a:pt x="585787" y="24563"/>
                    <a:pt x="390525" y="751"/>
                  </a:cubicBezTo>
                  <a:cubicBezTo>
                    <a:pt x="195263" y="-23061"/>
                    <a:pt x="47625" y="526214"/>
                    <a:pt x="0" y="657976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EF4924C9-3912-8F08-8DF6-76D7960F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576" y="3987793"/>
              <a:ext cx="1076744" cy="3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25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0ED48-721E-09E9-035A-96C60FBDF389}"/>
              </a:ext>
            </a:extLst>
          </p:cNvPr>
          <p:cNvGrpSpPr/>
          <p:nvPr/>
        </p:nvGrpSpPr>
        <p:grpSpPr>
          <a:xfrm>
            <a:off x="407988" y="1262431"/>
            <a:ext cx="11415066" cy="5128063"/>
            <a:chOff x="407988" y="1262431"/>
            <a:chExt cx="11415066" cy="51280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5E2944-20CF-A71B-5F3E-928F1264349B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F6301A-AD64-35F7-C38D-E3C30BC0ED76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F7F6A93-BABF-543B-DD83-15D7C8E9A04F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내부 대역을 자동으로 </a:t>
                </a:r>
                <a:r>
                  <a:rPr lang="en-US" altLang="ko-KR" b="1" dirty="0">
                    <a:latin typeface="+mj-ea"/>
                    <a:ea typeface="+mj-ea"/>
                  </a:rPr>
                  <a:t>IP</a:t>
                </a:r>
                <a:r>
                  <a:rPr lang="ko-KR" altLang="en-US" b="1" dirty="0">
                    <a:latin typeface="+mj-ea"/>
                    <a:ea typeface="+mj-ea"/>
                  </a:rPr>
                  <a:t>를 제공 받아 사용</a:t>
                </a: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F3C6050E-8769-7705-A316-D812FDAD8066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FFDF1F0-BB1C-C552-3919-BDEFD7A6F4A1}"/>
              </a:ext>
            </a:extLst>
          </p:cNvPr>
          <p:cNvSpPr/>
          <p:nvPr/>
        </p:nvSpPr>
        <p:spPr>
          <a:xfrm>
            <a:off x="3790950" y="4133850"/>
            <a:ext cx="2445119" cy="1651000"/>
          </a:xfrm>
          <a:custGeom>
            <a:avLst/>
            <a:gdLst>
              <a:gd name="connsiteX0" fmla="*/ 2076450 w 2445119"/>
              <a:gd name="connsiteY0" fmla="*/ 1587500 h 1651000"/>
              <a:gd name="connsiteX1" fmla="*/ 2127250 w 2445119"/>
              <a:gd name="connsiteY1" fmla="*/ 1530350 h 1651000"/>
              <a:gd name="connsiteX2" fmla="*/ 2165350 w 2445119"/>
              <a:gd name="connsiteY2" fmla="*/ 1485900 h 1651000"/>
              <a:gd name="connsiteX3" fmla="*/ 2178050 w 2445119"/>
              <a:gd name="connsiteY3" fmla="*/ 1460500 h 1651000"/>
              <a:gd name="connsiteX4" fmla="*/ 2203450 w 2445119"/>
              <a:gd name="connsiteY4" fmla="*/ 1435100 h 1651000"/>
              <a:gd name="connsiteX5" fmla="*/ 2222500 w 2445119"/>
              <a:gd name="connsiteY5" fmla="*/ 1409700 h 1651000"/>
              <a:gd name="connsiteX6" fmla="*/ 2235200 w 2445119"/>
              <a:gd name="connsiteY6" fmla="*/ 1371600 h 1651000"/>
              <a:gd name="connsiteX7" fmla="*/ 2241550 w 2445119"/>
              <a:gd name="connsiteY7" fmla="*/ 1352550 h 1651000"/>
              <a:gd name="connsiteX8" fmla="*/ 2254250 w 2445119"/>
              <a:gd name="connsiteY8" fmla="*/ 1327150 h 1651000"/>
              <a:gd name="connsiteX9" fmla="*/ 2260600 w 2445119"/>
              <a:gd name="connsiteY9" fmla="*/ 1295400 h 1651000"/>
              <a:gd name="connsiteX10" fmla="*/ 2266950 w 2445119"/>
              <a:gd name="connsiteY10" fmla="*/ 1257300 h 1651000"/>
              <a:gd name="connsiteX11" fmla="*/ 2286000 w 2445119"/>
              <a:gd name="connsiteY11" fmla="*/ 1200150 h 1651000"/>
              <a:gd name="connsiteX12" fmla="*/ 2298700 w 2445119"/>
              <a:gd name="connsiteY12" fmla="*/ 1181100 h 1651000"/>
              <a:gd name="connsiteX13" fmla="*/ 2324100 w 2445119"/>
              <a:gd name="connsiteY13" fmla="*/ 1123950 h 1651000"/>
              <a:gd name="connsiteX14" fmla="*/ 2349500 w 2445119"/>
              <a:gd name="connsiteY14" fmla="*/ 1066800 h 1651000"/>
              <a:gd name="connsiteX15" fmla="*/ 2381250 w 2445119"/>
              <a:gd name="connsiteY15" fmla="*/ 1028700 h 1651000"/>
              <a:gd name="connsiteX16" fmla="*/ 2393950 w 2445119"/>
              <a:gd name="connsiteY16" fmla="*/ 1009650 h 1651000"/>
              <a:gd name="connsiteX17" fmla="*/ 2425700 w 2445119"/>
              <a:gd name="connsiteY17" fmla="*/ 965200 h 1651000"/>
              <a:gd name="connsiteX18" fmla="*/ 2438400 w 2445119"/>
              <a:gd name="connsiteY18" fmla="*/ 939800 h 1651000"/>
              <a:gd name="connsiteX19" fmla="*/ 2438400 w 2445119"/>
              <a:gd name="connsiteY19" fmla="*/ 869950 h 1651000"/>
              <a:gd name="connsiteX20" fmla="*/ 2349500 w 2445119"/>
              <a:gd name="connsiteY20" fmla="*/ 844550 h 1651000"/>
              <a:gd name="connsiteX21" fmla="*/ 2330450 w 2445119"/>
              <a:gd name="connsiteY21" fmla="*/ 831850 h 1651000"/>
              <a:gd name="connsiteX22" fmla="*/ 2266950 w 2445119"/>
              <a:gd name="connsiteY22" fmla="*/ 819150 h 1651000"/>
              <a:gd name="connsiteX23" fmla="*/ 2209800 w 2445119"/>
              <a:gd name="connsiteY23" fmla="*/ 806450 h 1651000"/>
              <a:gd name="connsiteX24" fmla="*/ 2184400 w 2445119"/>
              <a:gd name="connsiteY24" fmla="*/ 800100 h 1651000"/>
              <a:gd name="connsiteX25" fmla="*/ 2133600 w 2445119"/>
              <a:gd name="connsiteY25" fmla="*/ 768350 h 1651000"/>
              <a:gd name="connsiteX26" fmla="*/ 2114550 w 2445119"/>
              <a:gd name="connsiteY26" fmla="*/ 762000 h 1651000"/>
              <a:gd name="connsiteX27" fmla="*/ 2051050 w 2445119"/>
              <a:gd name="connsiteY27" fmla="*/ 717550 h 1651000"/>
              <a:gd name="connsiteX28" fmla="*/ 2006600 w 2445119"/>
              <a:gd name="connsiteY28" fmla="*/ 692150 h 1651000"/>
              <a:gd name="connsiteX29" fmla="*/ 1974850 w 2445119"/>
              <a:gd name="connsiteY29" fmla="*/ 666750 h 1651000"/>
              <a:gd name="connsiteX30" fmla="*/ 1930400 w 2445119"/>
              <a:gd name="connsiteY30" fmla="*/ 647700 h 1651000"/>
              <a:gd name="connsiteX31" fmla="*/ 1892300 w 2445119"/>
              <a:gd name="connsiteY31" fmla="*/ 622300 h 1651000"/>
              <a:gd name="connsiteX32" fmla="*/ 1860550 w 2445119"/>
              <a:gd name="connsiteY32" fmla="*/ 609600 h 1651000"/>
              <a:gd name="connsiteX33" fmla="*/ 1816100 w 2445119"/>
              <a:gd name="connsiteY33" fmla="*/ 584200 h 1651000"/>
              <a:gd name="connsiteX34" fmla="*/ 1765300 w 2445119"/>
              <a:gd name="connsiteY34" fmla="*/ 558800 h 1651000"/>
              <a:gd name="connsiteX35" fmla="*/ 1733550 w 2445119"/>
              <a:gd name="connsiteY35" fmla="*/ 539750 h 1651000"/>
              <a:gd name="connsiteX36" fmla="*/ 1682750 w 2445119"/>
              <a:gd name="connsiteY36" fmla="*/ 520700 h 1651000"/>
              <a:gd name="connsiteX37" fmla="*/ 1657350 w 2445119"/>
              <a:gd name="connsiteY37" fmla="*/ 508000 h 1651000"/>
              <a:gd name="connsiteX38" fmla="*/ 1549400 w 2445119"/>
              <a:gd name="connsiteY38" fmla="*/ 476250 h 1651000"/>
              <a:gd name="connsiteX39" fmla="*/ 1479550 w 2445119"/>
              <a:gd name="connsiteY39" fmla="*/ 438150 h 1651000"/>
              <a:gd name="connsiteX40" fmla="*/ 1454150 w 2445119"/>
              <a:gd name="connsiteY40" fmla="*/ 425450 h 1651000"/>
              <a:gd name="connsiteX41" fmla="*/ 1422400 w 2445119"/>
              <a:gd name="connsiteY41" fmla="*/ 412750 h 1651000"/>
              <a:gd name="connsiteX42" fmla="*/ 1397000 w 2445119"/>
              <a:gd name="connsiteY42" fmla="*/ 400050 h 1651000"/>
              <a:gd name="connsiteX43" fmla="*/ 1365250 w 2445119"/>
              <a:gd name="connsiteY43" fmla="*/ 387350 h 1651000"/>
              <a:gd name="connsiteX44" fmla="*/ 1346200 w 2445119"/>
              <a:gd name="connsiteY44" fmla="*/ 374650 h 1651000"/>
              <a:gd name="connsiteX45" fmla="*/ 1314450 w 2445119"/>
              <a:gd name="connsiteY45" fmla="*/ 361950 h 1651000"/>
              <a:gd name="connsiteX46" fmla="*/ 1282700 w 2445119"/>
              <a:gd name="connsiteY46" fmla="*/ 342900 h 1651000"/>
              <a:gd name="connsiteX47" fmla="*/ 1212850 w 2445119"/>
              <a:gd name="connsiteY47" fmla="*/ 317500 h 1651000"/>
              <a:gd name="connsiteX48" fmla="*/ 1136650 w 2445119"/>
              <a:gd name="connsiteY48" fmla="*/ 266700 h 1651000"/>
              <a:gd name="connsiteX49" fmla="*/ 1117600 w 2445119"/>
              <a:gd name="connsiteY49" fmla="*/ 254000 h 1651000"/>
              <a:gd name="connsiteX50" fmla="*/ 1041400 w 2445119"/>
              <a:gd name="connsiteY50" fmla="*/ 190500 h 1651000"/>
              <a:gd name="connsiteX51" fmla="*/ 977900 w 2445119"/>
              <a:gd name="connsiteY51" fmla="*/ 152400 h 1651000"/>
              <a:gd name="connsiteX52" fmla="*/ 952500 w 2445119"/>
              <a:gd name="connsiteY52" fmla="*/ 139700 h 1651000"/>
              <a:gd name="connsiteX53" fmla="*/ 933450 w 2445119"/>
              <a:gd name="connsiteY53" fmla="*/ 127000 h 1651000"/>
              <a:gd name="connsiteX54" fmla="*/ 838200 w 2445119"/>
              <a:gd name="connsiteY54" fmla="*/ 88900 h 1651000"/>
              <a:gd name="connsiteX55" fmla="*/ 787400 w 2445119"/>
              <a:gd name="connsiteY55" fmla="*/ 57150 h 1651000"/>
              <a:gd name="connsiteX56" fmla="*/ 768350 w 2445119"/>
              <a:gd name="connsiteY56" fmla="*/ 50800 h 1651000"/>
              <a:gd name="connsiteX57" fmla="*/ 711200 w 2445119"/>
              <a:gd name="connsiteY57" fmla="*/ 19050 h 1651000"/>
              <a:gd name="connsiteX58" fmla="*/ 654050 w 2445119"/>
              <a:gd name="connsiteY58" fmla="*/ 0 h 1651000"/>
              <a:gd name="connsiteX59" fmla="*/ 615950 w 2445119"/>
              <a:gd name="connsiteY59" fmla="*/ 95250 h 1651000"/>
              <a:gd name="connsiteX60" fmla="*/ 628650 w 2445119"/>
              <a:gd name="connsiteY60" fmla="*/ 234950 h 1651000"/>
              <a:gd name="connsiteX61" fmla="*/ 641350 w 2445119"/>
              <a:gd name="connsiteY61" fmla="*/ 292100 h 1651000"/>
              <a:gd name="connsiteX62" fmla="*/ 635000 w 2445119"/>
              <a:gd name="connsiteY62" fmla="*/ 476250 h 1651000"/>
              <a:gd name="connsiteX63" fmla="*/ 628650 w 2445119"/>
              <a:gd name="connsiteY63" fmla="*/ 584200 h 1651000"/>
              <a:gd name="connsiteX64" fmla="*/ 622300 w 2445119"/>
              <a:gd name="connsiteY64" fmla="*/ 825500 h 1651000"/>
              <a:gd name="connsiteX65" fmla="*/ 615950 w 2445119"/>
              <a:gd name="connsiteY65" fmla="*/ 863600 h 1651000"/>
              <a:gd name="connsiteX66" fmla="*/ 590550 w 2445119"/>
              <a:gd name="connsiteY66" fmla="*/ 920750 h 1651000"/>
              <a:gd name="connsiteX67" fmla="*/ 514350 w 2445119"/>
              <a:gd name="connsiteY67" fmla="*/ 1035050 h 1651000"/>
              <a:gd name="connsiteX68" fmla="*/ 495300 w 2445119"/>
              <a:gd name="connsiteY68" fmla="*/ 1047750 h 1651000"/>
              <a:gd name="connsiteX69" fmla="*/ 450850 w 2445119"/>
              <a:gd name="connsiteY69" fmla="*/ 1104900 h 1651000"/>
              <a:gd name="connsiteX70" fmla="*/ 425450 w 2445119"/>
              <a:gd name="connsiteY70" fmla="*/ 1130300 h 1651000"/>
              <a:gd name="connsiteX71" fmla="*/ 412750 w 2445119"/>
              <a:gd name="connsiteY71" fmla="*/ 1155700 h 1651000"/>
              <a:gd name="connsiteX72" fmla="*/ 393700 w 2445119"/>
              <a:gd name="connsiteY72" fmla="*/ 1168400 h 1651000"/>
              <a:gd name="connsiteX73" fmla="*/ 330200 w 2445119"/>
              <a:gd name="connsiteY73" fmla="*/ 1250950 h 1651000"/>
              <a:gd name="connsiteX74" fmla="*/ 304800 w 2445119"/>
              <a:gd name="connsiteY74" fmla="*/ 1282700 h 1651000"/>
              <a:gd name="connsiteX75" fmla="*/ 260350 w 2445119"/>
              <a:gd name="connsiteY75" fmla="*/ 1346200 h 1651000"/>
              <a:gd name="connsiteX76" fmla="*/ 241300 w 2445119"/>
              <a:gd name="connsiteY76" fmla="*/ 1365250 h 1651000"/>
              <a:gd name="connsiteX77" fmla="*/ 228600 w 2445119"/>
              <a:gd name="connsiteY77" fmla="*/ 1390650 h 1651000"/>
              <a:gd name="connsiteX78" fmla="*/ 215900 w 2445119"/>
              <a:gd name="connsiteY78" fmla="*/ 1409700 h 1651000"/>
              <a:gd name="connsiteX79" fmla="*/ 171450 w 2445119"/>
              <a:gd name="connsiteY79" fmla="*/ 1466850 h 1651000"/>
              <a:gd name="connsiteX80" fmla="*/ 158750 w 2445119"/>
              <a:gd name="connsiteY80" fmla="*/ 1485900 h 1651000"/>
              <a:gd name="connsiteX81" fmla="*/ 139700 w 2445119"/>
              <a:gd name="connsiteY81" fmla="*/ 1504950 h 1651000"/>
              <a:gd name="connsiteX82" fmla="*/ 63500 w 2445119"/>
              <a:gd name="connsiteY82" fmla="*/ 1587500 h 1651000"/>
              <a:gd name="connsiteX83" fmla="*/ 31750 w 2445119"/>
              <a:gd name="connsiteY83" fmla="*/ 1606550 h 1651000"/>
              <a:gd name="connsiteX84" fmla="*/ 0 w 2445119"/>
              <a:gd name="connsiteY84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45119" h="1651000">
                <a:moveTo>
                  <a:pt x="2076450" y="1587500"/>
                </a:moveTo>
                <a:cubicBezTo>
                  <a:pt x="2135504" y="1528446"/>
                  <a:pt x="2085205" y="1581739"/>
                  <a:pt x="2127250" y="1530350"/>
                </a:cubicBezTo>
                <a:cubicBezTo>
                  <a:pt x="2139607" y="1515246"/>
                  <a:pt x="2153872" y="1501682"/>
                  <a:pt x="2165350" y="1485900"/>
                </a:cubicBezTo>
                <a:cubicBezTo>
                  <a:pt x="2170918" y="1478244"/>
                  <a:pt x="2172370" y="1468073"/>
                  <a:pt x="2178050" y="1460500"/>
                </a:cubicBezTo>
                <a:cubicBezTo>
                  <a:pt x="2185234" y="1450921"/>
                  <a:pt x="2195565" y="1444111"/>
                  <a:pt x="2203450" y="1435100"/>
                </a:cubicBezTo>
                <a:cubicBezTo>
                  <a:pt x="2210419" y="1427135"/>
                  <a:pt x="2216150" y="1418167"/>
                  <a:pt x="2222500" y="1409700"/>
                </a:cubicBezTo>
                <a:lnTo>
                  <a:pt x="2235200" y="1371600"/>
                </a:lnTo>
                <a:cubicBezTo>
                  <a:pt x="2237317" y="1365250"/>
                  <a:pt x="2238557" y="1358537"/>
                  <a:pt x="2241550" y="1352550"/>
                </a:cubicBezTo>
                <a:lnTo>
                  <a:pt x="2254250" y="1327150"/>
                </a:lnTo>
                <a:cubicBezTo>
                  <a:pt x="2256367" y="1316567"/>
                  <a:pt x="2258669" y="1306019"/>
                  <a:pt x="2260600" y="1295400"/>
                </a:cubicBezTo>
                <a:cubicBezTo>
                  <a:pt x="2262903" y="1282732"/>
                  <a:pt x="2263633" y="1269740"/>
                  <a:pt x="2266950" y="1257300"/>
                </a:cubicBezTo>
                <a:cubicBezTo>
                  <a:pt x="2272124" y="1237898"/>
                  <a:pt x="2274861" y="1216858"/>
                  <a:pt x="2286000" y="1200150"/>
                </a:cubicBezTo>
                <a:lnTo>
                  <a:pt x="2298700" y="1181100"/>
                </a:lnTo>
                <a:cubicBezTo>
                  <a:pt x="2310818" y="1132629"/>
                  <a:pt x="2296637" y="1178877"/>
                  <a:pt x="2324100" y="1123950"/>
                </a:cubicBezTo>
                <a:cubicBezTo>
                  <a:pt x="2333073" y="1106004"/>
                  <a:pt x="2337717" y="1083633"/>
                  <a:pt x="2349500" y="1066800"/>
                </a:cubicBezTo>
                <a:cubicBezTo>
                  <a:pt x="2358980" y="1053257"/>
                  <a:pt x="2371101" y="1041749"/>
                  <a:pt x="2381250" y="1028700"/>
                </a:cubicBezTo>
                <a:cubicBezTo>
                  <a:pt x="2385935" y="1022676"/>
                  <a:pt x="2389514" y="1015860"/>
                  <a:pt x="2393950" y="1009650"/>
                </a:cubicBezTo>
                <a:cubicBezTo>
                  <a:pt x="2403685" y="996021"/>
                  <a:pt x="2417149" y="980165"/>
                  <a:pt x="2425700" y="965200"/>
                </a:cubicBezTo>
                <a:cubicBezTo>
                  <a:pt x="2430396" y="956981"/>
                  <a:pt x="2434167" y="948267"/>
                  <a:pt x="2438400" y="939800"/>
                </a:cubicBezTo>
                <a:cubicBezTo>
                  <a:pt x="2440206" y="928963"/>
                  <a:pt x="2452571" y="882547"/>
                  <a:pt x="2438400" y="869950"/>
                </a:cubicBezTo>
                <a:cubicBezTo>
                  <a:pt x="2420269" y="853833"/>
                  <a:pt x="2373598" y="848566"/>
                  <a:pt x="2349500" y="844550"/>
                </a:cubicBezTo>
                <a:cubicBezTo>
                  <a:pt x="2343150" y="840317"/>
                  <a:pt x="2337744" y="834094"/>
                  <a:pt x="2330450" y="831850"/>
                </a:cubicBezTo>
                <a:cubicBezTo>
                  <a:pt x="2309819" y="825502"/>
                  <a:pt x="2288073" y="823597"/>
                  <a:pt x="2266950" y="819150"/>
                </a:cubicBezTo>
                <a:cubicBezTo>
                  <a:pt x="2247854" y="815130"/>
                  <a:pt x="2228815" y="810838"/>
                  <a:pt x="2209800" y="806450"/>
                </a:cubicBezTo>
                <a:cubicBezTo>
                  <a:pt x="2201296" y="804488"/>
                  <a:pt x="2192572" y="803164"/>
                  <a:pt x="2184400" y="800100"/>
                </a:cubicBezTo>
                <a:cubicBezTo>
                  <a:pt x="2144911" y="785292"/>
                  <a:pt x="2171742" y="790145"/>
                  <a:pt x="2133600" y="768350"/>
                </a:cubicBezTo>
                <a:cubicBezTo>
                  <a:pt x="2127788" y="765029"/>
                  <a:pt x="2120900" y="764117"/>
                  <a:pt x="2114550" y="762000"/>
                </a:cubicBezTo>
                <a:cubicBezTo>
                  <a:pt x="2094285" y="746801"/>
                  <a:pt x="2072939" y="730058"/>
                  <a:pt x="2051050" y="717550"/>
                </a:cubicBezTo>
                <a:cubicBezTo>
                  <a:pt x="2036233" y="709083"/>
                  <a:pt x="2020799" y="701616"/>
                  <a:pt x="2006600" y="692150"/>
                </a:cubicBezTo>
                <a:cubicBezTo>
                  <a:pt x="1995323" y="684632"/>
                  <a:pt x="1986557" y="673579"/>
                  <a:pt x="1974850" y="666750"/>
                </a:cubicBezTo>
                <a:cubicBezTo>
                  <a:pt x="1960926" y="658628"/>
                  <a:pt x="1944593" y="655343"/>
                  <a:pt x="1930400" y="647700"/>
                </a:cubicBezTo>
                <a:cubicBezTo>
                  <a:pt x="1916961" y="640464"/>
                  <a:pt x="1905700" y="629609"/>
                  <a:pt x="1892300" y="622300"/>
                </a:cubicBezTo>
                <a:cubicBezTo>
                  <a:pt x="1882293" y="616842"/>
                  <a:pt x="1870745" y="614698"/>
                  <a:pt x="1860550" y="609600"/>
                </a:cubicBezTo>
                <a:cubicBezTo>
                  <a:pt x="1845286" y="601968"/>
                  <a:pt x="1831157" y="592231"/>
                  <a:pt x="1816100" y="584200"/>
                </a:cubicBezTo>
                <a:cubicBezTo>
                  <a:pt x="1799395" y="575291"/>
                  <a:pt x="1781534" y="568540"/>
                  <a:pt x="1765300" y="558800"/>
                </a:cubicBezTo>
                <a:cubicBezTo>
                  <a:pt x="1754717" y="552450"/>
                  <a:pt x="1744756" y="544922"/>
                  <a:pt x="1733550" y="539750"/>
                </a:cubicBezTo>
                <a:cubicBezTo>
                  <a:pt x="1717130" y="532171"/>
                  <a:pt x="1699444" y="527656"/>
                  <a:pt x="1682750" y="520700"/>
                </a:cubicBezTo>
                <a:cubicBezTo>
                  <a:pt x="1674012" y="517059"/>
                  <a:pt x="1666276" y="511150"/>
                  <a:pt x="1657350" y="508000"/>
                </a:cubicBezTo>
                <a:cubicBezTo>
                  <a:pt x="1606411" y="490021"/>
                  <a:pt x="1590619" y="486555"/>
                  <a:pt x="1549400" y="476250"/>
                </a:cubicBezTo>
                <a:cubicBezTo>
                  <a:pt x="1515462" y="442312"/>
                  <a:pt x="1542988" y="464582"/>
                  <a:pt x="1479550" y="438150"/>
                </a:cubicBezTo>
                <a:cubicBezTo>
                  <a:pt x="1470812" y="434509"/>
                  <a:pt x="1462800" y="429295"/>
                  <a:pt x="1454150" y="425450"/>
                </a:cubicBezTo>
                <a:cubicBezTo>
                  <a:pt x="1443734" y="420821"/>
                  <a:pt x="1432816" y="417379"/>
                  <a:pt x="1422400" y="412750"/>
                </a:cubicBezTo>
                <a:cubicBezTo>
                  <a:pt x="1413750" y="408905"/>
                  <a:pt x="1405650" y="403895"/>
                  <a:pt x="1397000" y="400050"/>
                </a:cubicBezTo>
                <a:cubicBezTo>
                  <a:pt x="1386584" y="395421"/>
                  <a:pt x="1375445" y="392448"/>
                  <a:pt x="1365250" y="387350"/>
                </a:cubicBezTo>
                <a:cubicBezTo>
                  <a:pt x="1358424" y="383937"/>
                  <a:pt x="1353026" y="378063"/>
                  <a:pt x="1346200" y="374650"/>
                </a:cubicBezTo>
                <a:cubicBezTo>
                  <a:pt x="1336005" y="369552"/>
                  <a:pt x="1324645" y="367048"/>
                  <a:pt x="1314450" y="361950"/>
                </a:cubicBezTo>
                <a:cubicBezTo>
                  <a:pt x="1303411" y="356430"/>
                  <a:pt x="1293739" y="348420"/>
                  <a:pt x="1282700" y="342900"/>
                </a:cubicBezTo>
                <a:cubicBezTo>
                  <a:pt x="1245220" y="324160"/>
                  <a:pt x="1245772" y="325731"/>
                  <a:pt x="1212850" y="317500"/>
                </a:cubicBezTo>
                <a:cubicBezTo>
                  <a:pt x="1140741" y="276295"/>
                  <a:pt x="1194347" y="309973"/>
                  <a:pt x="1136650" y="266700"/>
                </a:cubicBezTo>
                <a:cubicBezTo>
                  <a:pt x="1130545" y="262121"/>
                  <a:pt x="1123559" y="258768"/>
                  <a:pt x="1117600" y="254000"/>
                </a:cubicBezTo>
                <a:cubicBezTo>
                  <a:pt x="1091782" y="233345"/>
                  <a:pt x="1069752" y="207511"/>
                  <a:pt x="1041400" y="190500"/>
                </a:cubicBezTo>
                <a:cubicBezTo>
                  <a:pt x="1020233" y="177800"/>
                  <a:pt x="999978" y="163439"/>
                  <a:pt x="977900" y="152400"/>
                </a:cubicBezTo>
                <a:cubicBezTo>
                  <a:pt x="969433" y="148167"/>
                  <a:pt x="960719" y="144396"/>
                  <a:pt x="952500" y="139700"/>
                </a:cubicBezTo>
                <a:cubicBezTo>
                  <a:pt x="945874" y="135914"/>
                  <a:pt x="940424" y="130100"/>
                  <a:pt x="933450" y="127000"/>
                </a:cubicBezTo>
                <a:cubicBezTo>
                  <a:pt x="902201" y="113112"/>
                  <a:pt x="867198" y="107024"/>
                  <a:pt x="838200" y="88900"/>
                </a:cubicBezTo>
                <a:cubicBezTo>
                  <a:pt x="821267" y="78317"/>
                  <a:pt x="804930" y="66712"/>
                  <a:pt x="787400" y="57150"/>
                </a:cubicBezTo>
                <a:cubicBezTo>
                  <a:pt x="781524" y="53945"/>
                  <a:pt x="774337" y="53793"/>
                  <a:pt x="768350" y="50800"/>
                </a:cubicBezTo>
                <a:cubicBezTo>
                  <a:pt x="748858" y="41054"/>
                  <a:pt x="731114" y="27901"/>
                  <a:pt x="711200" y="19050"/>
                </a:cubicBezTo>
                <a:cubicBezTo>
                  <a:pt x="692850" y="10895"/>
                  <a:pt x="654050" y="0"/>
                  <a:pt x="654050" y="0"/>
                </a:cubicBezTo>
                <a:cubicBezTo>
                  <a:pt x="652170" y="4230"/>
                  <a:pt x="616647" y="79212"/>
                  <a:pt x="615950" y="95250"/>
                </a:cubicBezTo>
                <a:cubicBezTo>
                  <a:pt x="612346" y="178148"/>
                  <a:pt x="618401" y="178582"/>
                  <a:pt x="628650" y="234950"/>
                </a:cubicBezTo>
                <a:cubicBezTo>
                  <a:pt x="637590" y="284123"/>
                  <a:pt x="630154" y="258512"/>
                  <a:pt x="641350" y="292100"/>
                </a:cubicBezTo>
                <a:cubicBezTo>
                  <a:pt x="639233" y="353483"/>
                  <a:pt x="637668" y="414888"/>
                  <a:pt x="635000" y="476250"/>
                </a:cubicBezTo>
                <a:cubicBezTo>
                  <a:pt x="633434" y="512262"/>
                  <a:pt x="629960" y="548178"/>
                  <a:pt x="628650" y="584200"/>
                </a:cubicBezTo>
                <a:cubicBezTo>
                  <a:pt x="625726" y="664608"/>
                  <a:pt x="625954" y="745122"/>
                  <a:pt x="622300" y="825500"/>
                </a:cubicBezTo>
                <a:cubicBezTo>
                  <a:pt x="621715" y="838362"/>
                  <a:pt x="619073" y="851109"/>
                  <a:pt x="615950" y="863600"/>
                </a:cubicBezTo>
                <a:cubicBezTo>
                  <a:pt x="599568" y="929130"/>
                  <a:pt x="611399" y="879052"/>
                  <a:pt x="590550" y="920750"/>
                </a:cubicBezTo>
                <a:cubicBezTo>
                  <a:pt x="566963" y="967923"/>
                  <a:pt x="568059" y="999244"/>
                  <a:pt x="514350" y="1035050"/>
                </a:cubicBezTo>
                <a:cubicBezTo>
                  <a:pt x="508000" y="1039283"/>
                  <a:pt x="500434" y="1042103"/>
                  <a:pt x="495300" y="1047750"/>
                </a:cubicBezTo>
                <a:cubicBezTo>
                  <a:pt x="479066" y="1065608"/>
                  <a:pt x="466439" y="1086477"/>
                  <a:pt x="450850" y="1104900"/>
                </a:cubicBezTo>
                <a:cubicBezTo>
                  <a:pt x="443116" y="1114041"/>
                  <a:pt x="432634" y="1120721"/>
                  <a:pt x="425450" y="1130300"/>
                </a:cubicBezTo>
                <a:cubicBezTo>
                  <a:pt x="419770" y="1137873"/>
                  <a:pt x="418810" y="1148428"/>
                  <a:pt x="412750" y="1155700"/>
                </a:cubicBezTo>
                <a:cubicBezTo>
                  <a:pt x="407864" y="1161563"/>
                  <a:pt x="398834" y="1162753"/>
                  <a:pt x="393700" y="1168400"/>
                </a:cubicBezTo>
                <a:cubicBezTo>
                  <a:pt x="374095" y="1189966"/>
                  <a:pt x="349986" y="1225511"/>
                  <a:pt x="330200" y="1250950"/>
                </a:cubicBezTo>
                <a:cubicBezTo>
                  <a:pt x="321879" y="1261648"/>
                  <a:pt x="312572" y="1271597"/>
                  <a:pt x="304800" y="1282700"/>
                </a:cubicBezTo>
                <a:cubicBezTo>
                  <a:pt x="289983" y="1303867"/>
                  <a:pt x="278620" y="1327930"/>
                  <a:pt x="260350" y="1346200"/>
                </a:cubicBezTo>
                <a:cubicBezTo>
                  <a:pt x="254000" y="1352550"/>
                  <a:pt x="246520" y="1357942"/>
                  <a:pt x="241300" y="1365250"/>
                </a:cubicBezTo>
                <a:cubicBezTo>
                  <a:pt x="235798" y="1372953"/>
                  <a:pt x="233296" y="1382431"/>
                  <a:pt x="228600" y="1390650"/>
                </a:cubicBezTo>
                <a:cubicBezTo>
                  <a:pt x="224814" y="1397276"/>
                  <a:pt x="220479" y="1403595"/>
                  <a:pt x="215900" y="1409700"/>
                </a:cubicBezTo>
                <a:cubicBezTo>
                  <a:pt x="201420" y="1429007"/>
                  <a:pt x="184837" y="1446770"/>
                  <a:pt x="171450" y="1466850"/>
                </a:cubicBezTo>
                <a:cubicBezTo>
                  <a:pt x="167217" y="1473200"/>
                  <a:pt x="163636" y="1480037"/>
                  <a:pt x="158750" y="1485900"/>
                </a:cubicBezTo>
                <a:cubicBezTo>
                  <a:pt x="153001" y="1492799"/>
                  <a:pt x="145544" y="1498132"/>
                  <a:pt x="139700" y="1504950"/>
                </a:cubicBezTo>
                <a:cubicBezTo>
                  <a:pt x="112051" y="1537207"/>
                  <a:pt x="108875" y="1560275"/>
                  <a:pt x="63500" y="1587500"/>
                </a:cubicBezTo>
                <a:lnTo>
                  <a:pt x="31750" y="1606550"/>
                </a:lnTo>
                <a:cubicBezTo>
                  <a:pt x="8121" y="1638055"/>
                  <a:pt x="18571" y="1623144"/>
                  <a:pt x="0" y="165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8B54B11-BCA7-FB91-17AE-FFB32BB3D227}"/>
              </a:ext>
            </a:extLst>
          </p:cNvPr>
          <p:cNvSpPr/>
          <p:nvPr/>
        </p:nvSpPr>
        <p:spPr>
          <a:xfrm>
            <a:off x="4451350" y="4113155"/>
            <a:ext cx="1707444" cy="1735195"/>
          </a:xfrm>
          <a:custGeom>
            <a:avLst/>
            <a:gdLst>
              <a:gd name="connsiteX0" fmla="*/ 1073150 w 1707444"/>
              <a:gd name="connsiteY0" fmla="*/ 1735195 h 1735195"/>
              <a:gd name="connsiteX1" fmla="*/ 1663700 w 1707444"/>
              <a:gd name="connsiteY1" fmla="*/ 903345 h 1735195"/>
              <a:gd name="connsiteX2" fmla="*/ 1663700 w 1707444"/>
              <a:gd name="connsiteY2" fmla="*/ 896995 h 1735195"/>
              <a:gd name="connsiteX3" fmla="*/ 0 w 1707444"/>
              <a:gd name="connsiteY3" fmla="*/ 1645 h 17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444" h="1735195">
                <a:moveTo>
                  <a:pt x="1073150" y="1735195"/>
                </a:moveTo>
                <a:lnTo>
                  <a:pt x="1663700" y="903345"/>
                </a:lnTo>
                <a:cubicBezTo>
                  <a:pt x="1762125" y="763645"/>
                  <a:pt x="1663700" y="896995"/>
                  <a:pt x="1663700" y="896995"/>
                </a:cubicBezTo>
                <a:cubicBezTo>
                  <a:pt x="1386417" y="746712"/>
                  <a:pt x="266700" y="-40688"/>
                  <a:pt x="0" y="16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E264652-C2B6-9552-E03C-153F6B6AC99B}"/>
              </a:ext>
            </a:extLst>
          </p:cNvPr>
          <p:cNvSpPr txBox="1"/>
          <p:nvPr/>
        </p:nvSpPr>
        <p:spPr>
          <a:xfrm>
            <a:off x="2633285" y="2152524"/>
            <a:ext cx="5323392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DHCP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서버에서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DORA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를 통해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IP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를 할당 받은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PC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31EF90-FCEF-9E6C-0379-87607D37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86" y="2539644"/>
            <a:ext cx="7205566" cy="31470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1F59D-99ED-4ACE-ABDE-5381F1FB6956}"/>
              </a:ext>
            </a:extLst>
          </p:cNvPr>
          <p:cNvSpPr/>
          <p:nvPr/>
        </p:nvSpPr>
        <p:spPr>
          <a:xfrm>
            <a:off x="2633285" y="2705810"/>
            <a:ext cx="3900501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023140-678B-89CD-E1D6-0BE9B3E0BFE0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B58EC6E-A2AA-E0B4-89E6-589080CCC819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92EAF0D-D1D6-9A84-B07C-B833ADCDB6A4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5A33EEE-5606-6755-2F0A-59F925E1762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F88E5541-C0A3-7591-6E55-5EAF09071316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DA614137-BD4E-FA2C-0391-AE92B0AAF605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38A9A-8A8E-6834-93CE-E372D897607F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35351A-E860-A33F-96A9-11290940249D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4B2A7-C080-846B-044E-00EBCA9008C8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0654C0-39AC-6FC1-33F1-EF251C6F7516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B1C392-5729-D609-194E-4A46549D6266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DHCP 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도입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_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별첨</a:t>
            </a:r>
          </a:p>
        </p:txBody>
      </p:sp>
    </p:spTree>
    <p:extLst>
      <p:ext uri="{BB962C8B-B14F-4D97-AF65-F5344CB8AC3E}">
        <p14:creationId xmlns:p14="http://schemas.microsoft.com/office/powerpoint/2010/main" val="2977569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1830DE-F024-354F-4197-23554D689B39}"/>
              </a:ext>
            </a:extLst>
          </p:cNvPr>
          <p:cNvGrpSpPr/>
          <p:nvPr/>
        </p:nvGrpSpPr>
        <p:grpSpPr>
          <a:xfrm>
            <a:off x="407988" y="1262431"/>
            <a:ext cx="11415066" cy="5128063"/>
            <a:chOff x="407988" y="1262431"/>
            <a:chExt cx="11415066" cy="51280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4A29725-BAA0-5C2A-530C-1C85BAA8054A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1AD1382-B1CC-86EE-E765-88E93EF4CDFE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4E5D2C3-0BDD-742F-E4D2-BD8199BD3B33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내부 대역을 자동으로 </a:t>
                </a:r>
                <a:r>
                  <a:rPr lang="en-US" altLang="ko-KR" b="1" dirty="0">
                    <a:latin typeface="+mj-ea"/>
                    <a:ea typeface="+mj-ea"/>
                  </a:rPr>
                  <a:t>IP</a:t>
                </a:r>
                <a:r>
                  <a:rPr lang="ko-KR" altLang="en-US" b="1" dirty="0">
                    <a:latin typeface="+mj-ea"/>
                    <a:ea typeface="+mj-ea"/>
                  </a:rPr>
                  <a:t>를 제공 받아 사용</a:t>
                </a: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1C65515E-70A6-A5CE-210A-A3F4A0D9AFDB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FFDF1F0-BB1C-C552-3919-BDEFD7A6F4A1}"/>
              </a:ext>
            </a:extLst>
          </p:cNvPr>
          <p:cNvSpPr/>
          <p:nvPr/>
        </p:nvSpPr>
        <p:spPr>
          <a:xfrm>
            <a:off x="3790950" y="4133850"/>
            <a:ext cx="2445119" cy="1651000"/>
          </a:xfrm>
          <a:custGeom>
            <a:avLst/>
            <a:gdLst>
              <a:gd name="connsiteX0" fmla="*/ 2076450 w 2445119"/>
              <a:gd name="connsiteY0" fmla="*/ 1587500 h 1651000"/>
              <a:gd name="connsiteX1" fmla="*/ 2127250 w 2445119"/>
              <a:gd name="connsiteY1" fmla="*/ 1530350 h 1651000"/>
              <a:gd name="connsiteX2" fmla="*/ 2165350 w 2445119"/>
              <a:gd name="connsiteY2" fmla="*/ 1485900 h 1651000"/>
              <a:gd name="connsiteX3" fmla="*/ 2178050 w 2445119"/>
              <a:gd name="connsiteY3" fmla="*/ 1460500 h 1651000"/>
              <a:gd name="connsiteX4" fmla="*/ 2203450 w 2445119"/>
              <a:gd name="connsiteY4" fmla="*/ 1435100 h 1651000"/>
              <a:gd name="connsiteX5" fmla="*/ 2222500 w 2445119"/>
              <a:gd name="connsiteY5" fmla="*/ 1409700 h 1651000"/>
              <a:gd name="connsiteX6" fmla="*/ 2235200 w 2445119"/>
              <a:gd name="connsiteY6" fmla="*/ 1371600 h 1651000"/>
              <a:gd name="connsiteX7" fmla="*/ 2241550 w 2445119"/>
              <a:gd name="connsiteY7" fmla="*/ 1352550 h 1651000"/>
              <a:gd name="connsiteX8" fmla="*/ 2254250 w 2445119"/>
              <a:gd name="connsiteY8" fmla="*/ 1327150 h 1651000"/>
              <a:gd name="connsiteX9" fmla="*/ 2260600 w 2445119"/>
              <a:gd name="connsiteY9" fmla="*/ 1295400 h 1651000"/>
              <a:gd name="connsiteX10" fmla="*/ 2266950 w 2445119"/>
              <a:gd name="connsiteY10" fmla="*/ 1257300 h 1651000"/>
              <a:gd name="connsiteX11" fmla="*/ 2286000 w 2445119"/>
              <a:gd name="connsiteY11" fmla="*/ 1200150 h 1651000"/>
              <a:gd name="connsiteX12" fmla="*/ 2298700 w 2445119"/>
              <a:gd name="connsiteY12" fmla="*/ 1181100 h 1651000"/>
              <a:gd name="connsiteX13" fmla="*/ 2324100 w 2445119"/>
              <a:gd name="connsiteY13" fmla="*/ 1123950 h 1651000"/>
              <a:gd name="connsiteX14" fmla="*/ 2349500 w 2445119"/>
              <a:gd name="connsiteY14" fmla="*/ 1066800 h 1651000"/>
              <a:gd name="connsiteX15" fmla="*/ 2381250 w 2445119"/>
              <a:gd name="connsiteY15" fmla="*/ 1028700 h 1651000"/>
              <a:gd name="connsiteX16" fmla="*/ 2393950 w 2445119"/>
              <a:gd name="connsiteY16" fmla="*/ 1009650 h 1651000"/>
              <a:gd name="connsiteX17" fmla="*/ 2425700 w 2445119"/>
              <a:gd name="connsiteY17" fmla="*/ 965200 h 1651000"/>
              <a:gd name="connsiteX18" fmla="*/ 2438400 w 2445119"/>
              <a:gd name="connsiteY18" fmla="*/ 939800 h 1651000"/>
              <a:gd name="connsiteX19" fmla="*/ 2438400 w 2445119"/>
              <a:gd name="connsiteY19" fmla="*/ 869950 h 1651000"/>
              <a:gd name="connsiteX20" fmla="*/ 2349500 w 2445119"/>
              <a:gd name="connsiteY20" fmla="*/ 844550 h 1651000"/>
              <a:gd name="connsiteX21" fmla="*/ 2330450 w 2445119"/>
              <a:gd name="connsiteY21" fmla="*/ 831850 h 1651000"/>
              <a:gd name="connsiteX22" fmla="*/ 2266950 w 2445119"/>
              <a:gd name="connsiteY22" fmla="*/ 819150 h 1651000"/>
              <a:gd name="connsiteX23" fmla="*/ 2209800 w 2445119"/>
              <a:gd name="connsiteY23" fmla="*/ 806450 h 1651000"/>
              <a:gd name="connsiteX24" fmla="*/ 2184400 w 2445119"/>
              <a:gd name="connsiteY24" fmla="*/ 800100 h 1651000"/>
              <a:gd name="connsiteX25" fmla="*/ 2133600 w 2445119"/>
              <a:gd name="connsiteY25" fmla="*/ 768350 h 1651000"/>
              <a:gd name="connsiteX26" fmla="*/ 2114550 w 2445119"/>
              <a:gd name="connsiteY26" fmla="*/ 762000 h 1651000"/>
              <a:gd name="connsiteX27" fmla="*/ 2051050 w 2445119"/>
              <a:gd name="connsiteY27" fmla="*/ 717550 h 1651000"/>
              <a:gd name="connsiteX28" fmla="*/ 2006600 w 2445119"/>
              <a:gd name="connsiteY28" fmla="*/ 692150 h 1651000"/>
              <a:gd name="connsiteX29" fmla="*/ 1974850 w 2445119"/>
              <a:gd name="connsiteY29" fmla="*/ 666750 h 1651000"/>
              <a:gd name="connsiteX30" fmla="*/ 1930400 w 2445119"/>
              <a:gd name="connsiteY30" fmla="*/ 647700 h 1651000"/>
              <a:gd name="connsiteX31" fmla="*/ 1892300 w 2445119"/>
              <a:gd name="connsiteY31" fmla="*/ 622300 h 1651000"/>
              <a:gd name="connsiteX32" fmla="*/ 1860550 w 2445119"/>
              <a:gd name="connsiteY32" fmla="*/ 609600 h 1651000"/>
              <a:gd name="connsiteX33" fmla="*/ 1816100 w 2445119"/>
              <a:gd name="connsiteY33" fmla="*/ 584200 h 1651000"/>
              <a:gd name="connsiteX34" fmla="*/ 1765300 w 2445119"/>
              <a:gd name="connsiteY34" fmla="*/ 558800 h 1651000"/>
              <a:gd name="connsiteX35" fmla="*/ 1733550 w 2445119"/>
              <a:gd name="connsiteY35" fmla="*/ 539750 h 1651000"/>
              <a:gd name="connsiteX36" fmla="*/ 1682750 w 2445119"/>
              <a:gd name="connsiteY36" fmla="*/ 520700 h 1651000"/>
              <a:gd name="connsiteX37" fmla="*/ 1657350 w 2445119"/>
              <a:gd name="connsiteY37" fmla="*/ 508000 h 1651000"/>
              <a:gd name="connsiteX38" fmla="*/ 1549400 w 2445119"/>
              <a:gd name="connsiteY38" fmla="*/ 476250 h 1651000"/>
              <a:gd name="connsiteX39" fmla="*/ 1479550 w 2445119"/>
              <a:gd name="connsiteY39" fmla="*/ 438150 h 1651000"/>
              <a:gd name="connsiteX40" fmla="*/ 1454150 w 2445119"/>
              <a:gd name="connsiteY40" fmla="*/ 425450 h 1651000"/>
              <a:gd name="connsiteX41" fmla="*/ 1422400 w 2445119"/>
              <a:gd name="connsiteY41" fmla="*/ 412750 h 1651000"/>
              <a:gd name="connsiteX42" fmla="*/ 1397000 w 2445119"/>
              <a:gd name="connsiteY42" fmla="*/ 400050 h 1651000"/>
              <a:gd name="connsiteX43" fmla="*/ 1365250 w 2445119"/>
              <a:gd name="connsiteY43" fmla="*/ 387350 h 1651000"/>
              <a:gd name="connsiteX44" fmla="*/ 1346200 w 2445119"/>
              <a:gd name="connsiteY44" fmla="*/ 374650 h 1651000"/>
              <a:gd name="connsiteX45" fmla="*/ 1314450 w 2445119"/>
              <a:gd name="connsiteY45" fmla="*/ 361950 h 1651000"/>
              <a:gd name="connsiteX46" fmla="*/ 1282700 w 2445119"/>
              <a:gd name="connsiteY46" fmla="*/ 342900 h 1651000"/>
              <a:gd name="connsiteX47" fmla="*/ 1212850 w 2445119"/>
              <a:gd name="connsiteY47" fmla="*/ 317500 h 1651000"/>
              <a:gd name="connsiteX48" fmla="*/ 1136650 w 2445119"/>
              <a:gd name="connsiteY48" fmla="*/ 266700 h 1651000"/>
              <a:gd name="connsiteX49" fmla="*/ 1117600 w 2445119"/>
              <a:gd name="connsiteY49" fmla="*/ 254000 h 1651000"/>
              <a:gd name="connsiteX50" fmla="*/ 1041400 w 2445119"/>
              <a:gd name="connsiteY50" fmla="*/ 190500 h 1651000"/>
              <a:gd name="connsiteX51" fmla="*/ 977900 w 2445119"/>
              <a:gd name="connsiteY51" fmla="*/ 152400 h 1651000"/>
              <a:gd name="connsiteX52" fmla="*/ 952500 w 2445119"/>
              <a:gd name="connsiteY52" fmla="*/ 139700 h 1651000"/>
              <a:gd name="connsiteX53" fmla="*/ 933450 w 2445119"/>
              <a:gd name="connsiteY53" fmla="*/ 127000 h 1651000"/>
              <a:gd name="connsiteX54" fmla="*/ 838200 w 2445119"/>
              <a:gd name="connsiteY54" fmla="*/ 88900 h 1651000"/>
              <a:gd name="connsiteX55" fmla="*/ 787400 w 2445119"/>
              <a:gd name="connsiteY55" fmla="*/ 57150 h 1651000"/>
              <a:gd name="connsiteX56" fmla="*/ 768350 w 2445119"/>
              <a:gd name="connsiteY56" fmla="*/ 50800 h 1651000"/>
              <a:gd name="connsiteX57" fmla="*/ 711200 w 2445119"/>
              <a:gd name="connsiteY57" fmla="*/ 19050 h 1651000"/>
              <a:gd name="connsiteX58" fmla="*/ 654050 w 2445119"/>
              <a:gd name="connsiteY58" fmla="*/ 0 h 1651000"/>
              <a:gd name="connsiteX59" fmla="*/ 615950 w 2445119"/>
              <a:gd name="connsiteY59" fmla="*/ 95250 h 1651000"/>
              <a:gd name="connsiteX60" fmla="*/ 628650 w 2445119"/>
              <a:gd name="connsiteY60" fmla="*/ 234950 h 1651000"/>
              <a:gd name="connsiteX61" fmla="*/ 641350 w 2445119"/>
              <a:gd name="connsiteY61" fmla="*/ 292100 h 1651000"/>
              <a:gd name="connsiteX62" fmla="*/ 635000 w 2445119"/>
              <a:gd name="connsiteY62" fmla="*/ 476250 h 1651000"/>
              <a:gd name="connsiteX63" fmla="*/ 628650 w 2445119"/>
              <a:gd name="connsiteY63" fmla="*/ 584200 h 1651000"/>
              <a:gd name="connsiteX64" fmla="*/ 622300 w 2445119"/>
              <a:gd name="connsiteY64" fmla="*/ 825500 h 1651000"/>
              <a:gd name="connsiteX65" fmla="*/ 615950 w 2445119"/>
              <a:gd name="connsiteY65" fmla="*/ 863600 h 1651000"/>
              <a:gd name="connsiteX66" fmla="*/ 590550 w 2445119"/>
              <a:gd name="connsiteY66" fmla="*/ 920750 h 1651000"/>
              <a:gd name="connsiteX67" fmla="*/ 514350 w 2445119"/>
              <a:gd name="connsiteY67" fmla="*/ 1035050 h 1651000"/>
              <a:gd name="connsiteX68" fmla="*/ 495300 w 2445119"/>
              <a:gd name="connsiteY68" fmla="*/ 1047750 h 1651000"/>
              <a:gd name="connsiteX69" fmla="*/ 450850 w 2445119"/>
              <a:gd name="connsiteY69" fmla="*/ 1104900 h 1651000"/>
              <a:gd name="connsiteX70" fmla="*/ 425450 w 2445119"/>
              <a:gd name="connsiteY70" fmla="*/ 1130300 h 1651000"/>
              <a:gd name="connsiteX71" fmla="*/ 412750 w 2445119"/>
              <a:gd name="connsiteY71" fmla="*/ 1155700 h 1651000"/>
              <a:gd name="connsiteX72" fmla="*/ 393700 w 2445119"/>
              <a:gd name="connsiteY72" fmla="*/ 1168400 h 1651000"/>
              <a:gd name="connsiteX73" fmla="*/ 330200 w 2445119"/>
              <a:gd name="connsiteY73" fmla="*/ 1250950 h 1651000"/>
              <a:gd name="connsiteX74" fmla="*/ 304800 w 2445119"/>
              <a:gd name="connsiteY74" fmla="*/ 1282700 h 1651000"/>
              <a:gd name="connsiteX75" fmla="*/ 260350 w 2445119"/>
              <a:gd name="connsiteY75" fmla="*/ 1346200 h 1651000"/>
              <a:gd name="connsiteX76" fmla="*/ 241300 w 2445119"/>
              <a:gd name="connsiteY76" fmla="*/ 1365250 h 1651000"/>
              <a:gd name="connsiteX77" fmla="*/ 228600 w 2445119"/>
              <a:gd name="connsiteY77" fmla="*/ 1390650 h 1651000"/>
              <a:gd name="connsiteX78" fmla="*/ 215900 w 2445119"/>
              <a:gd name="connsiteY78" fmla="*/ 1409700 h 1651000"/>
              <a:gd name="connsiteX79" fmla="*/ 171450 w 2445119"/>
              <a:gd name="connsiteY79" fmla="*/ 1466850 h 1651000"/>
              <a:gd name="connsiteX80" fmla="*/ 158750 w 2445119"/>
              <a:gd name="connsiteY80" fmla="*/ 1485900 h 1651000"/>
              <a:gd name="connsiteX81" fmla="*/ 139700 w 2445119"/>
              <a:gd name="connsiteY81" fmla="*/ 1504950 h 1651000"/>
              <a:gd name="connsiteX82" fmla="*/ 63500 w 2445119"/>
              <a:gd name="connsiteY82" fmla="*/ 1587500 h 1651000"/>
              <a:gd name="connsiteX83" fmla="*/ 31750 w 2445119"/>
              <a:gd name="connsiteY83" fmla="*/ 1606550 h 1651000"/>
              <a:gd name="connsiteX84" fmla="*/ 0 w 2445119"/>
              <a:gd name="connsiteY84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45119" h="1651000">
                <a:moveTo>
                  <a:pt x="2076450" y="1587500"/>
                </a:moveTo>
                <a:cubicBezTo>
                  <a:pt x="2135504" y="1528446"/>
                  <a:pt x="2085205" y="1581739"/>
                  <a:pt x="2127250" y="1530350"/>
                </a:cubicBezTo>
                <a:cubicBezTo>
                  <a:pt x="2139607" y="1515246"/>
                  <a:pt x="2153872" y="1501682"/>
                  <a:pt x="2165350" y="1485900"/>
                </a:cubicBezTo>
                <a:cubicBezTo>
                  <a:pt x="2170918" y="1478244"/>
                  <a:pt x="2172370" y="1468073"/>
                  <a:pt x="2178050" y="1460500"/>
                </a:cubicBezTo>
                <a:cubicBezTo>
                  <a:pt x="2185234" y="1450921"/>
                  <a:pt x="2195565" y="1444111"/>
                  <a:pt x="2203450" y="1435100"/>
                </a:cubicBezTo>
                <a:cubicBezTo>
                  <a:pt x="2210419" y="1427135"/>
                  <a:pt x="2216150" y="1418167"/>
                  <a:pt x="2222500" y="1409700"/>
                </a:cubicBezTo>
                <a:lnTo>
                  <a:pt x="2235200" y="1371600"/>
                </a:lnTo>
                <a:cubicBezTo>
                  <a:pt x="2237317" y="1365250"/>
                  <a:pt x="2238557" y="1358537"/>
                  <a:pt x="2241550" y="1352550"/>
                </a:cubicBezTo>
                <a:lnTo>
                  <a:pt x="2254250" y="1327150"/>
                </a:lnTo>
                <a:cubicBezTo>
                  <a:pt x="2256367" y="1316567"/>
                  <a:pt x="2258669" y="1306019"/>
                  <a:pt x="2260600" y="1295400"/>
                </a:cubicBezTo>
                <a:cubicBezTo>
                  <a:pt x="2262903" y="1282732"/>
                  <a:pt x="2263633" y="1269740"/>
                  <a:pt x="2266950" y="1257300"/>
                </a:cubicBezTo>
                <a:cubicBezTo>
                  <a:pt x="2272124" y="1237898"/>
                  <a:pt x="2274861" y="1216858"/>
                  <a:pt x="2286000" y="1200150"/>
                </a:cubicBezTo>
                <a:lnTo>
                  <a:pt x="2298700" y="1181100"/>
                </a:lnTo>
                <a:cubicBezTo>
                  <a:pt x="2310818" y="1132629"/>
                  <a:pt x="2296637" y="1178877"/>
                  <a:pt x="2324100" y="1123950"/>
                </a:cubicBezTo>
                <a:cubicBezTo>
                  <a:pt x="2333073" y="1106004"/>
                  <a:pt x="2337717" y="1083633"/>
                  <a:pt x="2349500" y="1066800"/>
                </a:cubicBezTo>
                <a:cubicBezTo>
                  <a:pt x="2358980" y="1053257"/>
                  <a:pt x="2371101" y="1041749"/>
                  <a:pt x="2381250" y="1028700"/>
                </a:cubicBezTo>
                <a:cubicBezTo>
                  <a:pt x="2385935" y="1022676"/>
                  <a:pt x="2389514" y="1015860"/>
                  <a:pt x="2393950" y="1009650"/>
                </a:cubicBezTo>
                <a:cubicBezTo>
                  <a:pt x="2403685" y="996021"/>
                  <a:pt x="2417149" y="980165"/>
                  <a:pt x="2425700" y="965200"/>
                </a:cubicBezTo>
                <a:cubicBezTo>
                  <a:pt x="2430396" y="956981"/>
                  <a:pt x="2434167" y="948267"/>
                  <a:pt x="2438400" y="939800"/>
                </a:cubicBezTo>
                <a:cubicBezTo>
                  <a:pt x="2440206" y="928963"/>
                  <a:pt x="2452571" y="882547"/>
                  <a:pt x="2438400" y="869950"/>
                </a:cubicBezTo>
                <a:cubicBezTo>
                  <a:pt x="2420269" y="853833"/>
                  <a:pt x="2373598" y="848566"/>
                  <a:pt x="2349500" y="844550"/>
                </a:cubicBezTo>
                <a:cubicBezTo>
                  <a:pt x="2343150" y="840317"/>
                  <a:pt x="2337744" y="834094"/>
                  <a:pt x="2330450" y="831850"/>
                </a:cubicBezTo>
                <a:cubicBezTo>
                  <a:pt x="2309819" y="825502"/>
                  <a:pt x="2288073" y="823597"/>
                  <a:pt x="2266950" y="819150"/>
                </a:cubicBezTo>
                <a:cubicBezTo>
                  <a:pt x="2247854" y="815130"/>
                  <a:pt x="2228815" y="810838"/>
                  <a:pt x="2209800" y="806450"/>
                </a:cubicBezTo>
                <a:cubicBezTo>
                  <a:pt x="2201296" y="804488"/>
                  <a:pt x="2192572" y="803164"/>
                  <a:pt x="2184400" y="800100"/>
                </a:cubicBezTo>
                <a:cubicBezTo>
                  <a:pt x="2144911" y="785292"/>
                  <a:pt x="2171742" y="790145"/>
                  <a:pt x="2133600" y="768350"/>
                </a:cubicBezTo>
                <a:cubicBezTo>
                  <a:pt x="2127788" y="765029"/>
                  <a:pt x="2120900" y="764117"/>
                  <a:pt x="2114550" y="762000"/>
                </a:cubicBezTo>
                <a:cubicBezTo>
                  <a:pt x="2094285" y="746801"/>
                  <a:pt x="2072939" y="730058"/>
                  <a:pt x="2051050" y="717550"/>
                </a:cubicBezTo>
                <a:cubicBezTo>
                  <a:pt x="2036233" y="709083"/>
                  <a:pt x="2020799" y="701616"/>
                  <a:pt x="2006600" y="692150"/>
                </a:cubicBezTo>
                <a:cubicBezTo>
                  <a:pt x="1995323" y="684632"/>
                  <a:pt x="1986557" y="673579"/>
                  <a:pt x="1974850" y="666750"/>
                </a:cubicBezTo>
                <a:cubicBezTo>
                  <a:pt x="1960926" y="658628"/>
                  <a:pt x="1944593" y="655343"/>
                  <a:pt x="1930400" y="647700"/>
                </a:cubicBezTo>
                <a:cubicBezTo>
                  <a:pt x="1916961" y="640464"/>
                  <a:pt x="1905700" y="629609"/>
                  <a:pt x="1892300" y="622300"/>
                </a:cubicBezTo>
                <a:cubicBezTo>
                  <a:pt x="1882293" y="616842"/>
                  <a:pt x="1870745" y="614698"/>
                  <a:pt x="1860550" y="609600"/>
                </a:cubicBezTo>
                <a:cubicBezTo>
                  <a:pt x="1845286" y="601968"/>
                  <a:pt x="1831157" y="592231"/>
                  <a:pt x="1816100" y="584200"/>
                </a:cubicBezTo>
                <a:cubicBezTo>
                  <a:pt x="1799395" y="575291"/>
                  <a:pt x="1781534" y="568540"/>
                  <a:pt x="1765300" y="558800"/>
                </a:cubicBezTo>
                <a:cubicBezTo>
                  <a:pt x="1754717" y="552450"/>
                  <a:pt x="1744756" y="544922"/>
                  <a:pt x="1733550" y="539750"/>
                </a:cubicBezTo>
                <a:cubicBezTo>
                  <a:pt x="1717130" y="532171"/>
                  <a:pt x="1699444" y="527656"/>
                  <a:pt x="1682750" y="520700"/>
                </a:cubicBezTo>
                <a:cubicBezTo>
                  <a:pt x="1674012" y="517059"/>
                  <a:pt x="1666276" y="511150"/>
                  <a:pt x="1657350" y="508000"/>
                </a:cubicBezTo>
                <a:cubicBezTo>
                  <a:pt x="1606411" y="490021"/>
                  <a:pt x="1590619" y="486555"/>
                  <a:pt x="1549400" y="476250"/>
                </a:cubicBezTo>
                <a:cubicBezTo>
                  <a:pt x="1515462" y="442312"/>
                  <a:pt x="1542988" y="464582"/>
                  <a:pt x="1479550" y="438150"/>
                </a:cubicBezTo>
                <a:cubicBezTo>
                  <a:pt x="1470812" y="434509"/>
                  <a:pt x="1462800" y="429295"/>
                  <a:pt x="1454150" y="425450"/>
                </a:cubicBezTo>
                <a:cubicBezTo>
                  <a:pt x="1443734" y="420821"/>
                  <a:pt x="1432816" y="417379"/>
                  <a:pt x="1422400" y="412750"/>
                </a:cubicBezTo>
                <a:cubicBezTo>
                  <a:pt x="1413750" y="408905"/>
                  <a:pt x="1405650" y="403895"/>
                  <a:pt x="1397000" y="400050"/>
                </a:cubicBezTo>
                <a:cubicBezTo>
                  <a:pt x="1386584" y="395421"/>
                  <a:pt x="1375445" y="392448"/>
                  <a:pt x="1365250" y="387350"/>
                </a:cubicBezTo>
                <a:cubicBezTo>
                  <a:pt x="1358424" y="383937"/>
                  <a:pt x="1353026" y="378063"/>
                  <a:pt x="1346200" y="374650"/>
                </a:cubicBezTo>
                <a:cubicBezTo>
                  <a:pt x="1336005" y="369552"/>
                  <a:pt x="1324645" y="367048"/>
                  <a:pt x="1314450" y="361950"/>
                </a:cubicBezTo>
                <a:cubicBezTo>
                  <a:pt x="1303411" y="356430"/>
                  <a:pt x="1293739" y="348420"/>
                  <a:pt x="1282700" y="342900"/>
                </a:cubicBezTo>
                <a:cubicBezTo>
                  <a:pt x="1245220" y="324160"/>
                  <a:pt x="1245772" y="325731"/>
                  <a:pt x="1212850" y="317500"/>
                </a:cubicBezTo>
                <a:cubicBezTo>
                  <a:pt x="1140741" y="276295"/>
                  <a:pt x="1194347" y="309973"/>
                  <a:pt x="1136650" y="266700"/>
                </a:cubicBezTo>
                <a:cubicBezTo>
                  <a:pt x="1130545" y="262121"/>
                  <a:pt x="1123559" y="258768"/>
                  <a:pt x="1117600" y="254000"/>
                </a:cubicBezTo>
                <a:cubicBezTo>
                  <a:pt x="1091782" y="233345"/>
                  <a:pt x="1069752" y="207511"/>
                  <a:pt x="1041400" y="190500"/>
                </a:cubicBezTo>
                <a:cubicBezTo>
                  <a:pt x="1020233" y="177800"/>
                  <a:pt x="999978" y="163439"/>
                  <a:pt x="977900" y="152400"/>
                </a:cubicBezTo>
                <a:cubicBezTo>
                  <a:pt x="969433" y="148167"/>
                  <a:pt x="960719" y="144396"/>
                  <a:pt x="952500" y="139700"/>
                </a:cubicBezTo>
                <a:cubicBezTo>
                  <a:pt x="945874" y="135914"/>
                  <a:pt x="940424" y="130100"/>
                  <a:pt x="933450" y="127000"/>
                </a:cubicBezTo>
                <a:cubicBezTo>
                  <a:pt x="902201" y="113112"/>
                  <a:pt x="867198" y="107024"/>
                  <a:pt x="838200" y="88900"/>
                </a:cubicBezTo>
                <a:cubicBezTo>
                  <a:pt x="821267" y="78317"/>
                  <a:pt x="804930" y="66712"/>
                  <a:pt x="787400" y="57150"/>
                </a:cubicBezTo>
                <a:cubicBezTo>
                  <a:pt x="781524" y="53945"/>
                  <a:pt x="774337" y="53793"/>
                  <a:pt x="768350" y="50800"/>
                </a:cubicBezTo>
                <a:cubicBezTo>
                  <a:pt x="748858" y="41054"/>
                  <a:pt x="731114" y="27901"/>
                  <a:pt x="711200" y="19050"/>
                </a:cubicBezTo>
                <a:cubicBezTo>
                  <a:pt x="692850" y="10895"/>
                  <a:pt x="654050" y="0"/>
                  <a:pt x="654050" y="0"/>
                </a:cubicBezTo>
                <a:cubicBezTo>
                  <a:pt x="652170" y="4230"/>
                  <a:pt x="616647" y="79212"/>
                  <a:pt x="615950" y="95250"/>
                </a:cubicBezTo>
                <a:cubicBezTo>
                  <a:pt x="612346" y="178148"/>
                  <a:pt x="618401" y="178582"/>
                  <a:pt x="628650" y="234950"/>
                </a:cubicBezTo>
                <a:cubicBezTo>
                  <a:pt x="637590" y="284123"/>
                  <a:pt x="630154" y="258512"/>
                  <a:pt x="641350" y="292100"/>
                </a:cubicBezTo>
                <a:cubicBezTo>
                  <a:pt x="639233" y="353483"/>
                  <a:pt x="637668" y="414888"/>
                  <a:pt x="635000" y="476250"/>
                </a:cubicBezTo>
                <a:cubicBezTo>
                  <a:pt x="633434" y="512262"/>
                  <a:pt x="629960" y="548178"/>
                  <a:pt x="628650" y="584200"/>
                </a:cubicBezTo>
                <a:cubicBezTo>
                  <a:pt x="625726" y="664608"/>
                  <a:pt x="625954" y="745122"/>
                  <a:pt x="622300" y="825500"/>
                </a:cubicBezTo>
                <a:cubicBezTo>
                  <a:pt x="621715" y="838362"/>
                  <a:pt x="619073" y="851109"/>
                  <a:pt x="615950" y="863600"/>
                </a:cubicBezTo>
                <a:cubicBezTo>
                  <a:pt x="599568" y="929130"/>
                  <a:pt x="611399" y="879052"/>
                  <a:pt x="590550" y="920750"/>
                </a:cubicBezTo>
                <a:cubicBezTo>
                  <a:pt x="566963" y="967923"/>
                  <a:pt x="568059" y="999244"/>
                  <a:pt x="514350" y="1035050"/>
                </a:cubicBezTo>
                <a:cubicBezTo>
                  <a:pt x="508000" y="1039283"/>
                  <a:pt x="500434" y="1042103"/>
                  <a:pt x="495300" y="1047750"/>
                </a:cubicBezTo>
                <a:cubicBezTo>
                  <a:pt x="479066" y="1065608"/>
                  <a:pt x="466439" y="1086477"/>
                  <a:pt x="450850" y="1104900"/>
                </a:cubicBezTo>
                <a:cubicBezTo>
                  <a:pt x="443116" y="1114041"/>
                  <a:pt x="432634" y="1120721"/>
                  <a:pt x="425450" y="1130300"/>
                </a:cubicBezTo>
                <a:cubicBezTo>
                  <a:pt x="419770" y="1137873"/>
                  <a:pt x="418810" y="1148428"/>
                  <a:pt x="412750" y="1155700"/>
                </a:cubicBezTo>
                <a:cubicBezTo>
                  <a:pt x="407864" y="1161563"/>
                  <a:pt x="398834" y="1162753"/>
                  <a:pt x="393700" y="1168400"/>
                </a:cubicBezTo>
                <a:cubicBezTo>
                  <a:pt x="374095" y="1189966"/>
                  <a:pt x="349986" y="1225511"/>
                  <a:pt x="330200" y="1250950"/>
                </a:cubicBezTo>
                <a:cubicBezTo>
                  <a:pt x="321879" y="1261648"/>
                  <a:pt x="312572" y="1271597"/>
                  <a:pt x="304800" y="1282700"/>
                </a:cubicBezTo>
                <a:cubicBezTo>
                  <a:pt x="289983" y="1303867"/>
                  <a:pt x="278620" y="1327930"/>
                  <a:pt x="260350" y="1346200"/>
                </a:cubicBezTo>
                <a:cubicBezTo>
                  <a:pt x="254000" y="1352550"/>
                  <a:pt x="246520" y="1357942"/>
                  <a:pt x="241300" y="1365250"/>
                </a:cubicBezTo>
                <a:cubicBezTo>
                  <a:pt x="235798" y="1372953"/>
                  <a:pt x="233296" y="1382431"/>
                  <a:pt x="228600" y="1390650"/>
                </a:cubicBezTo>
                <a:cubicBezTo>
                  <a:pt x="224814" y="1397276"/>
                  <a:pt x="220479" y="1403595"/>
                  <a:pt x="215900" y="1409700"/>
                </a:cubicBezTo>
                <a:cubicBezTo>
                  <a:pt x="201420" y="1429007"/>
                  <a:pt x="184837" y="1446770"/>
                  <a:pt x="171450" y="1466850"/>
                </a:cubicBezTo>
                <a:cubicBezTo>
                  <a:pt x="167217" y="1473200"/>
                  <a:pt x="163636" y="1480037"/>
                  <a:pt x="158750" y="1485900"/>
                </a:cubicBezTo>
                <a:cubicBezTo>
                  <a:pt x="153001" y="1492799"/>
                  <a:pt x="145544" y="1498132"/>
                  <a:pt x="139700" y="1504950"/>
                </a:cubicBezTo>
                <a:cubicBezTo>
                  <a:pt x="112051" y="1537207"/>
                  <a:pt x="108875" y="1560275"/>
                  <a:pt x="63500" y="1587500"/>
                </a:cubicBezTo>
                <a:lnTo>
                  <a:pt x="31750" y="1606550"/>
                </a:lnTo>
                <a:cubicBezTo>
                  <a:pt x="8121" y="1638055"/>
                  <a:pt x="18571" y="1623144"/>
                  <a:pt x="0" y="165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8B54B11-BCA7-FB91-17AE-FFB32BB3D227}"/>
              </a:ext>
            </a:extLst>
          </p:cNvPr>
          <p:cNvSpPr/>
          <p:nvPr/>
        </p:nvSpPr>
        <p:spPr>
          <a:xfrm>
            <a:off x="4451350" y="4113155"/>
            <a:ext cx="1707444" cy="1735195"/>
          </a:xfrm>
          <a:custGeom>
            <a:avLst/>
            <a:gdLst>
              <a:gd name="connsiteX0" fmla="*/ 1073150 w 1707444"/>
              <a:gd name="connsiteY0" fmla="*/ 1735195 h 1735195"/>
              <a:gd name="connsiteX1" fmla="*/ 1663700 w 1707444"/>
              <a:gd name="connsiteY1" fmla="*/ 903345 h 1735195"/>
              <a:gd name="connsiteX2" fmla="*/ 1663700 w 1707444"/>
              <a:gd name="connsiteY2" fmla="*/ 896995 h 1735195"/>
              <a:gd name="connsiteX3" fmla="*/ 0 w 1707444"/>
              <a:gd name="connsiteY3" fmla="*/ 1645 h 17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444" h="1735195">
                <a:moveTo>
                  <a:pt x="1073150" y="1735195"/>
                </a:moveTo>
                <a:lnTo>
                  <a:pt x="1663700" y="903345"/>
                </a:lnTo>
                <a:cubicBezTo>
                  <a:pt x="1762125" y="763645"/>
                  <a:pt x="1663700" y="896995"/>
                  <a:pt x="1663700" y="896995"/>
                </a:cubicBezTo>
                <a:cubicBezTo>
                  <a:pt x="1386417" y="746712"/>
                  <a:pt x="266700" y="-40688"/>
                  <a:pt x="0" y="16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E264652-C2B6-9552-E03C-153F6B6AC99B}"/>
              </a:ext>
            </a:extLst>
          </p:cNvPr>
          <p:cNvSpPr txBox="1"/>
          <p:nvPr/>
        </p:nvSpPr>
        <p:spPr>
          <a:xfrm>
            <a:off x="2291216" y="2031215"/>
            <a:ext cx="8170304" cy="77745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DHCP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에서 고정 주소가 들어가는 장비들은 미리 선언 하여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내부 네트워크 대역을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IP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충돌 및 중복을 방지한다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1526D5-5D80-6E96-D1F1-E881F176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6" y="2808672"/>
            <a:ext cx="8170304" cy="29985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5FDB74-B5EB-5C8B-B6A0-CC260F5052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A33A6F3-6D9E-FF32-DC0B-5EFF7EE8A871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90DFC70-8A10-6E7B-1214-5EAEA6F5888F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8A03D8-5602-CBFA-182B-F73AD6B065F0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7F119038-3975-9AD4-FF68-E3A473CA3DB8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54CFE40C-C15F-F6C5-0193-74C789757E88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D51597-99DA-4F73-7831-530117CBCC36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09DC12-3212-C7C7-94E3-E2859CC1C5AC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984201-0BD4-8B17-9D49-A57AB138FDD5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AE239E2-185E-30BB-5B5B-FD377A45C4B7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D0445-3870-82CD-5862-A6EA28821438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DHCP 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도입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_</a:t>
            </a:r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별첨</a:t>
            </a:r>
          </a:p>
        </p:txBody>
      </p:sp>
    </p:spTree>
    <p:extLst>
      <p:ext uri="{BB962C8B-B14F-4D97-AF65-F5344CB8AC3E}">
        <p14:creationId xmlns:p14="http://schemas.microsoft.com/office/powerpoint/2010/main" val="319875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37BE24-06AF-3491-A668-113820E3D7DA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3CEC6A-38E8-B707-5E56-2CDDDD869622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96B783-8292-57F6-2D16-EADA586212AA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Docker(</a:t>
              </a:r>
              <a:r>
                <a:rPr lang="ko-KR" altLang="en-US" b="1" dirty="0">
                  <a:latin typeface="+mj-ea"/>
                  <a:ea typeface="+mj-ea"/>
                </a:rPr>
                <a:t>컨테이너</a:t>
              </a:r>
              <a:r>
                <a:rPr lang="en-US" altLang="ko-KR" b="1" dirty="0">
                  <a:latin typeface="+mj-ea"/>
                  <a:ea typeface="+mj-ea"/>
                </a:rPr>
                <a:t>)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3C60BB49-A051-9362-620A-04EB5FC92564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DB98F6-A2BD-9D5B-3357-786D79DBB93F}"/>
              </a:ext>
            </a:extLst>
          </p:cNvPr>
          <p:cNvSpPr/>
          <p:nvPr/>
        </p:nvSpPr>
        <p:spPr>
          <a:xfrm>
            <a:off x="6601842" y="2065995"/>
            <a:ext cx="4693664" cy="4026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91CCF-6C3C-17C5-1ACD-D5480CE16FF4}"/>
              </a:ext>
            </a:extLst>
          </p:cNvPr>
          <p:cNvSpPr txBox="1"/>
          <p:nvPr/>
        </p:nvSpPr>
        <p:spPr>
          <a:xfrm>
            <a:off x="6775142" y="2305906"/>
            <a:ext cx="4422853" cy="3507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컨테이너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컨테이너는 소프트웨어를 효율적이고 격리된 환경에서 실행하는 가상화 기술로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안정된 프로세스를 갖추고 운영을 간소화합니다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기대효과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격리된 서비스 환경으로 안정성과 효율성을 극대화하여 여러 서비스를 단일 서버에서 운영 가능</a:t>
            </a:r>
            <a:endParaRPr lang="ko-KR" altLang="en-US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56CDF2-9753-8B29-7F55-7A62B357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43" y="2161310"/>
            <a:ext cx="3709098" cy="33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EA2DD31-0916-FBBC-71C6-BAA820AFAF9F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4C9A85-6720-1055-E46D-835915777417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C1DDA4-73B2-2658-EABE-0DEA88CE1C38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B33D4C7-314E-1AB0-F51E-1246B69D8AFB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463AE8CC-12D6-A29C-F383-B9F50973D25E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DD0D18F5-9931-9130-6F30-7ACEC53F0DA9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911F2-4DDC-935B-8ACC-BC82A2A6B593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4FF1CA-46AF-04EB-1436-8123CA78F20B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3CB92-1C49-1477-8068-E51E8BF72B3D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9A48B3-1A9D-E16D-1174-5BB72FBF271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B75E-6CDE-4F6E-3E6B-C052E9742C39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</p:spTree>
    <p:extLst>
      <p:ext uri="{BB962C8B-B14F-4D97-AF65-F5344CB8AC3E}">
        <p14:creationId xmlns:p14="http://schemas.microsoft.com/office/powerpoint/2010/main" val="3373236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2BA6D4-27E0-50DA-EC13-AC8D67BA25FF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91C161-6363-1E2F-9911-137668B4862D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709F89-6CEC-0AA0-AA8A-FCEB1DF61FDE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Docker(</a:t>
              </a:r>
              <a:r>
                <a:rPr lang="ko-KR" altLang="en-US" b="1" dirty="0">
                  <a:latin typeface="+mj-ea"/>
                  <a:ea typeface="+mj-ea"/>
                </a:rPr>
                <a:t>컨테이너</a:t>
              </a:r>
              <a:r>
                <a:rPr lang="en-US" altLang="ko-KR" b="1" dirty="0">
                  <a:latin typeface="+mj-ea"/>
                  <a:ea typeface="+mj-ea"/>
                </a:rPr>
                <a:t>)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BCECD5D2-EBBD-72A1-E364-2A9EC1A97973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13B5AC-C646-987F-FD09-DCBA9B707141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FD66C2-2449-BCE0-3314-6BBC02D8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84" y="2853659"/>
            <a:ext cx="7885281" cy="199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1B9E6-11E4-4034-8278-931476ECC39D}"/>
              </a:ext>
            </a:extLst>
          </p:cNvPr>
          <p:cNvSpPr txBox="1"/>
          <p:nvPr/>
        </p:nvSpPr>
        <p:spPr>
          <a:xfrm>
            <a:off x="6897238" y="5563572"/>
            <a:ext cx="2758127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/>
              <a:t>서버 </a:t>
            </a:r>
            <a:r>
              <a:rPr lang="en-US" altLang="ko-KR" dirty="0"/>
              <a:t>FTP </a:t>
            </a:r>
            <a:r>
              <a:rPr lang="ko-KR" altLang="en-US" dirty="0"/>
              <a:t>컨테이너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E7E33-588E-9C5C-CBB8-F2D07CFAC9D3}"/>
              </a:ext>
            </a:extLst>
          </p:cNvPr>
          <p:cNvSpPr txBox="1"/>
          <p:nvPr/>
        </p:nvSpPr>
        <p:spPr>
          <a:xfrm>
            <a:off x="1591070" y="5291942"/>
            <a:ext cx="2710999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/>
              <a:t>서버 </a:t>
            </a:r>
            <a:r>
              <a:rPr lang="en-US" altLang="ko-KR" dirty="0"/>
              <a:t>Log</a:t>
            </a:r>
            <a:r>
              <a:rPr lang="ko-KR" altLang="en-US" dirty="0"/>
              <a:t> 컨테이너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1E789B-203F-6DD3-8375-6F8B8A2CAB4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161505" y="4059496"/>
            <a:ext cx="735733" cy="1688742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0C171-6808-E0B5-784F-80C74DD75A32}"/>
              </a:ext>
            </a:extLst>
          </p:cNvPr>
          <p:cNvSpPr/>
          <p:nvPr/>
        </p:nvSpPr>
        <p:spPr>
          <a:xfrm>
            <a:off x="5317843" y="3876759"/>
            <a:ext cx="847726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4F907D-6538-6F93-7D1C-7646326056C6}"/>
              </a:ext>
            </a:extLst>
          </p:cNvPr>
          <p:cNvSpPr/>
          <p:nvPr/>
        </p:nvSpPr>
        <p:spPr>
          <a:xfrm>
            <a:off x="5317843" y="4397459"/>
            <a:ext cx="847726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D80F3C-0619-C1DE-BB23-30D6E3BAE84F}"/>
              </a:ext>
            </a:extLst>
          </p:cNvPr>
          <p:cNvCxnSpPr>
            <a:cxnSpLocks/>
            <a:stCxn id="19" idx="1"/>
            <a:endCxn id="11" idx="0"/>
          </p:cNvCxnSpPr>
          <p:nvPr/>
        </p:nvCxnSpPr>
        <p:spPr>
          <a:xfrm flipH="1">
            <a:off x="2946570" y="4521950"/>
            <a:ext cx="2371273" cy="769992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F14527-6DA9-F7EC-E3FF-217565B3E264}"/>
              </a:ext>
            </a:extLst>
          </p:cNvPr>
          <p:cNvSpPr txBox="1"/>
          <p:nvPr/>
        </p:nvSpPr>
        <p:spPr>
          <a:xfrm>
            <a:off x="3228975" y="2314742"/>
            <a:ext cx="788528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하나의 서버에서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개 이상의 서비스가 서로 격리되어 동작된다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ko-KR" altLang="en-US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ACF99C-292F-70AB-2994-6F7E1845839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436108" y="2974753"/>
            <a:ext cx="2753736" cy="2178770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34843D9-4887-7FCB-FBC3-ED8882A25ACA}"/>
              </a:ext>
            </a:extLst>
          </p:cNvPr>
          <p:cNvSpPr txBox="1"/>
          <p:nvPr/>
        </p:nvSpPr>
        <p:spPr>
          <a:xfrm>
            <a:off x="8189844" y="4968857"/>
            <a:ext cx="3211135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현재 동작중인 상태 정보 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4FE7AF-08CE-71D9-E955-AE7FF57AAE73}"/>
              </a:ext>
            </a:extLst>
          </p:cNvPr>
          <p:cNvSpPr/>
          <p:nvPr/>
        </p:nvSpPr>
        <p:spPr>
          <a:xfrm>
            <a:off x="4588382" y="2858176"/>
            <a:ext cx="847726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756E35-9CAF-DE2D-A704-C48BF0DDD009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F00485-C1A5-CB54-B085-543AE2692B0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79050D-C66B-3543-36A2-B05C30649AB3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06DDFB5-6F60-69F8-12AD-C9426403A1B4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26D0C352-2334-B8FF-46F3-FEE7BC2644E9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각 삼각형 20">
                  <a:extLst>
                    <a:ext uri="{FF2B5EF4-FFF2-40B4-BE49-F238E27FC236}">
                      <a16:creationId xmlns:a16="http://schemas.microsoft.com/office/drawing/2014/main" id="{3CD6B45C-CF43-ED82-C278-2EE5DEE8C073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EC3F1-4346-1BA3-8F1F-B7416FC863FE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F01FF-6E17-4E74-EB6E-E878A2C78114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9E1292-0CD9-1452-49DA-C02F7EFCA01A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408024-BC85-2547-0C5A-EB3779135016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417183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776F20-752A-4CCA-5E17-5F7B02C5D1A0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8C1096-2863-F81F-1513-1093589CAC61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28D551-D63E-AAD0-D1E4-E161A1847EBB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데이터 관리를 위한 </a:t>
              </a:r>
              <a:r>
                <a:rPr lang="en-US" altLang="ko-KR" b="1" dirty="0">
                  <a:latin typeface="+mj-ea"/>
                  <a:ea typeface="+mj-ea"/>
                </a:rPr>
                <a:t>FTP </a:t>
              </a:r>
              <a:r>
                <a:rPr lang="ko-KR" altLang="en-US" b="1" dirty="0">
                  <a:latin typeface="+mj-ea"/>
                  <a:ea typeface="+mj-ea"/>
                </a:rPr>
                <a:t>서버 구축</a:t>
              </a: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D36EFAED-37B8-658D-2212-4F3AB22A32A0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7C11AD-0AA7-2FD4-3ACB-9E9D40AB8C8E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6498" y="2266950"/>
            <a:ext cx="4362236" cy="35775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B98F6-A2BD-9D5B-3357-786D79DBB93F}"/>
              </a:ext>
            </a:extLst>
          </p:cNvPr>
          <p:cNvSpPr/>
          <p:nvPr/>
        </p:nvSpPr>
        <p:spPr>
          <a:xfrm>
            <a:off x="6601842" y="2065995"/>
            <a:ext cx="4678933" cy="4026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91CCF-6C3C-17C5-1ACD-D5480CE16FF4}"/>
              </a:ext>
            </a:extLst>
          </p:cNvPr>
          <p:cNvSpPr txBox="1"/>
          <p:nvPr/>
        </p:nvSpPr>
        <p:spPr>
          <a:xfrm>
            <a:off x="6918538" y="2483568"/>
            <a:ext cx="4045539" cy="2860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FTP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 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클라이언트와 서버 간 파일을 전송하기 위한 서버로 데이터 파일 관리를 통한 체계적인 업무 시스템 구축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기대효과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파일 관리를 통한 업무 효율성 증가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83F06F-E018-8CB1-4508-981F982ACE67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C04AEA3-B248-A4F8-C693-C366BB0EF6D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84F80F1-DAEE-5A9F-829B-6447672F383D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74EE798-E395-B48D-449A-212A8262D7B6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C84540AD-B53A-6ADF-5AA7-BEC48D48B99E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7F58A3AD-B461-7E75-58F1-86B6B9547A1B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70E7EA-8ABD-4D85-6FE4-F6CE0865C1A4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E9D703-FAB2-4C05-5C87-D8D968D49CB9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80859B-F38C-D289-A30F-6BD9191A225F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D48CA5-8A36-2674-9382-3D70EEBA2F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293626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C00F7C-CED8-A989-78EE-9E45C16ED2FA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217F4F-0CC6-4BB8-7E41-080EB0387DC4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2B9A10E-E7DB-655C-2EB4-ADB2C236E8B1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데이터 관리를 위한 </a:t>
              </a:r>
              <a:r>
                <a:rPr lang="en-US" altLang="ko-KR" b="1" dirty="0">
                  <a:latin typeface="+mj-ea"/>
                  <a:ea typeface="+mj-ea"/>
                </a:rPr>
                <a:t>FTP </a:t>
              </a:r>
              <a:r>
                <a:rPr lang="ko-KR" altLang="en-US" b="1" dirty="0">
                  <a:latin typeface="+mj-ea"/>
                  <a:ea typeface="+mj-ea"/>
                </a:rPr>
                <a:t>서버 구축</a:t>
              </a: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1F106EBD-5D54-8391-2A56-1B91E9CDEF35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E94F80-0080-EDE9-52FB-1E09E17A6341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2794210" y="2095438"/>
            <a:ext cx="761322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정상 동작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네트워크 장애가 없을 경우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메인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FTP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로 데이터 전송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FFDF1F0-BB1C-C552-3919-BDEFD7A6F4A1}"/>
              </a:ext>
            </a:extLst>
          </p:cNvPr>
          <p:cNvSpPr/>
          <p:nvPr/>
        </p:nvSpPr>
        <p:spPr>
          <a:xfrm>
            <a:off x="3790950" y="4133850"/>
            <a:ext cx="2445119" cy="1651000"/>
          </a:xfrm>
          <a:custGeom>
            <a:avLst/>
            <a:gdLst>
              <a:gd name="connsiteX0" fmla="*/ 2076450 w 2445119"/>
              <a:gd name="connsiteY0" fmla="*/ 1587500 h 1651000"/>
              <a:gd name="connsiteX1" fmla="*/ 2127250 w 2445119"/>
              <a:gd name="connsiteY1" fmla="*/ 1530350 h 1651000"/>
              <a:gd name="connsiteX2" fmla="*/ 2165350 w 2445119"/>
              <a:gd name="connsiteY2" fmla="*/ 1485900 h 1651000"/>
              <a:gd name="connsiteX3" fmla="*/ 2178050 w 2445119"/>
              <a:gd name="connsiteY3" fmla="*/ 1460500 h 1651000"/>
              <a:gd name="connsiteX4" fmla="*/ 2203450 w 2445119"/>
              <a:gd name="connsiteY4" fmla="*/ 1435100 h 1651000"/>
              <a:gd name="connsiteX5" fmla="*/ 2222500 w 2445119"/>
              <a:gd name="connsiteY5" fmla="*/ 1409700 h 1651000"/>
              <a:gd name="connsiteX6" fmla="*/ 2235200 w 2445119"/>
              <a:gd name="connsiteY6" fmla="*/ 1371600 h 1651000"/>
              <a:gd name="connsiteX7" fmla="*/ 2241550 w 2445119"/>
              <a:gd name="connsiteY7" fmla="*/ 1352550 h 1651000"/>
              <a:gd name="connsiteX8" fmla="*/ 2254250 w 2445119"/>
              <a:gd name="connsiteY8" fmla="*/ 1327150 h 1651000"/>
              <a:gd name="connsiteX9" fmla="*/ 2260600 w 2445119"/>
              <a:gd name="connsiteY9" fmla="*/ 1295400 h 1651000"/>
              <a:gd name="connsiteX10" fmla="*/ 2266950 w 2445119"/>
              <a:gd name="connsiteY10" fmla="*/ 1257300 h 1651000"/>
              <a:gd name="connsiteX11" fmla="*/ 2286000 w 2445119"/>
              <a:gd name="connsiteY11" fmla="*/ 1200150 h 1651000"/>
              <a:gd name="connsiteX12" fmla="*/ 2298700 w 2445119"/>
              <a:gd name="connsiteY12" fmla="*/ 1181100 h 1651000"/>
              <a:gd name="connsiteX13" fmla="*/ 2324100 w 2445119"/>
              <a:gd name="connsiteY13" fmla="*/ 1123950 h 1651000"/>
              <a:gd name="connsiteX14" fmla="*/ 2349500 w 2445119"/>
              <a:gd name="connsiteY14" fmla="*/ 1066800 h 1651000"/>
              <a:gd name="connsiteX15" fmla="*/ 2381250 w 2445119"/>
              <a:gd name="connsiteY15" fmla="*/ 1028700 h 1651000"/>
              <a:gd name="connsiteX16" fmla="*/ 2393950 w 2445119"/>
              <a:gd name="connsiteY16" fmla="*/ 1009650 h 1651000"/>
              <a:gd name="connsiteX17" fmla="*/ 2425700 w 2445119"/>
              <a:gd name="connsiteY17" fmla="*/ 965200 h 1651000"/>
              <a:gd name="connsiteX18" fmla="*/ 2438400 w 2445119"/>
              <a:gd name="connsiteY18" fmla="*/ 939800 h 1651000"/>
              <a:gd name="connsiteX19" fmla="*/ 2438400 w 2445119"/>
              <a:gd name="connsiteY19" fmla="*/ 869950 h 1651000"/>
              <a:gd name="connsiteX20" fmla="*/ 2349500 w 2445119"/>
              <a:gd name="connsiteY20" fmla="*/ 844550 h 1651000"/>
              <a:gd name="connsiteX21" fmla="*/ 2330450 w 2445119"/>
              <a:gd name="connsiteY21" fmla="*/ 831850 h 1651000"/>
              <a:gd name="connsiteX22" fmla="*/ 2266950 w 2445119"/>
              <a:gd name="connsiteY22" fmla="*/ 819150 h 1651000"/>
              <a:gd name="connsiteX23" fmla="*/ 2209800 w 2445119"/>
              <a:gd name="connsiteY23" fmla="*/ 806450 h 1651000"/>
              <a:gd name="connsiteX24" fmla="*/ 2184400 w 2445119"/>
              <a:gd name="connsiteY24" fmla="*/ 800100 h 1651000"/>
              <a:gd name="connsiteX25" fmla="*/ 2133600 w 2445119"/>
              <a:gd name="connsiteY25" fmla="*/ 768350 h 1651000"/>
              <a:gd name="connsiteX26" fmla="*/ 2114550 w 2445119"/>
              <a:gd name="connsiteY26" fmla="*/ 762000 h 1651000"/>
              <a:gd name="connsiteX27" fmla="*/ 2051050 w 2445119"/>
              <a:gd name="connsiteY27" fmla="*/ 717550 h 1651000"/>
              <a:gd name="connsiteX28" fmla="*/ 2006600 w 2445119"/>
              <a:gd name="connsiteY28" fmla="*/ 692150 h 1651000"/>
              <a:gd name="connsiteX29" fmla="*/ 1974850 w 2445119"/>
              <a:gd name="connsiteY29" fmla="*/ 666750 h 1651000"/>
              <a:gd name="connsiteX30" fmla="*/ 1930400 w 2445119"/>
              <a:gd name="connsiteY30" fmla="*/ 647700 h 1651000"/>
              <a:gd name="connsiteX31" fmla="*/ 1892300 w 2445119"/>
              <a:gd name="connsiteY31" fmla="*/ 622300 h 1651000"/>
              <a:gd name="connsiteX32" fmla="*/ 1860550 w 2445119"/>
              <a:gd name="connsiteY32" fmla="*/ 609600 h 1651000"/>
              <a:gd name="connsiteX33" fmla="*/ 1816100 w 2445119"/>
              <a:gd name="connsiteY33" fmla="*/ 584200 h 1651000"/>
              <a:gd name="connsiteX34" fmla="*/ 1765300 w 2445119"/>
              <a:gd name="connsiteY34" fmla="*/ 558800 h 1651000"/>
              <a:gd name="connsiteX35" fmla="*/ 1733550 w 2445119"/>
              <a:gd name="connsiteY35" fmla="*/ 539750 h 1651000"/>
              <a:gd name="connsiteX36" fmla="*/ 1682750 w 2445119"/>
              <a:gd name="connsiteY36" fmla="*/ 520700 h 1651000"/>
              <a:gd name="connsiteX37" fmla="*/ 1657350 w 2445119"/>
              <a:gd name="connsiteY37" fmla="*/ 508000 h 1651000"/>
              <a:gd name="connsiteX38" fmla="*/ 1549400 w 2445119"/>
              <a:gd name="connsiteY38" fmla="*/ 476250 h 1651000"/>
              <a:gd name="connsiteX39" fmla="*/ 1479550 w 2445119"/>
              <a:gd name="connsiteY39" fmla="*/ 438150 h 1651000"/>
              <a:gd name="connsiteX40" fmla="*/ 1454150 w 2445119"/>
              <a:gd name="connsiteY40" fmla="*/ 425450 h 1651000"/>
              <a:gd name="connsiteX41" fmla="*/ 1422400 w 2445119"/>
              <a:gd name="connsiteY41" fmla="*/ 412750 h 1651000"/>
              <a:gd name="connsiteX42" fmla="*/ 1397000 w 2445119"/>
              <a:gd name="connsiteY42" fmla="*/ 400050 h 1651000"/>
              <a:gd name="connsiteX43" fmla="*/ 1365250 w 2445119"/>
              <a:gd name="connsiteY43" fmla="*/ 387350 h 1651000"/>
              <a:gd name="connsiteX44" fmla="*/ 1346200 w 2445119"/>
              <a:gd name="connsiteY44" fmla="*/ 374650 h 1651000"/>
              <a:gd name="connsiteX45" fmla="*/ 1314450 w 2445119"/>
              <a:gd name="connsiteY45" fmla="*/ 361950 h 1651000"/>
              <a:gd name="connsiteX46" fmla="*/ 1282700 w 2445119"/>
              <a:gd name="connsiteY46" fmla="*/ 342900 h 1651000"/>
              <a:gd name="connsiteX47" fmla="*/ 1212850 w 2445119"/>
              <a:gd name="connsiteY47" fmla="*/ 317500 h 1651000"/>
              <a:gd name="connsiteX48" fmla="*/ 1136650 w 2445119"/>
              <a:gd name="connsiteY48" fmla="*/ 266700 h 1651000"/>
              <a:gd name="connsiteX49" fmla="*/ 1117600 w 2445119"/>
              <a:gd name="connsiteY49" fmla="*/ 254000 h 1651000"/>
              <a:gd name="connsiteX50" fmla="*/ 1041400 w 2445119"/>
              <a:gd name="connsiteY50" fmla="*/ 190500 h 1651000"/>
              <a:gd name="connsiteX51" fmla="*/ 977900 w 2445119"/>
              <a:gd name="connsiteY51" fmla="*/ 152400 h 1651000"/>
              <a:gd name="connsiteX52" fmla="*/ 952500 w 2445119"/>
              <a:gd name="connsiteY52" fmla="*/ 139700 h 1651000"/>
              <a:gd name="connsiteX53" fmla="*/ 933450 w 2445119"/>
              <a:gd name="connsiteY53" fmla="*/ 127000 h 1651000"/>
              <a:gd name="connsiteX54" fmla="*/ 838200 w 2445119"/>
              <a:gd name="connsiteY54" fmla="*/ 88900 h 1651000"/>
              <a:gd name="connsiteX55" fmla="*/ 787400 w 2445119"/>
              <a:gd name="connsiteY55" fmla="*/ 57150 h 1651000"/>
              <a:gd name="connsiteX56" fmla="*/ 768350 w 2445119"/>
              <a:gd name="connsiteY56" fmla="*/ 50800 h 1651000"/>
              <a:gd name="connsiteX57" fmla="*/ 711200 w 2445119"/>
              <a:gd name="connsiteY57" fmla="*/ 19050 h 1651000"/>
              <a:gd name="connsiteX58" fmla="*/ 654050 w 2445119"/>
              <a:gd name="connsiteY58" fmla="*/ 0 h 1651000"/>
              <a:gd name="connsiteX59" fmla="*/ 615950 w 2445119"/>
              <a:gd name="connsiteY59" fmla="*/ 95250 h 1651000"/>
              <a:gd name="connsiteX60" fmla="*/ 628650 w 2445119"/>
              <a:gd name="connsiteY60" fmla="*/ 234950 h 1651000"/>
              <a:gd name="connsiteX61" fmla="*/ 641350 w 2445119"/>
              <a:gd name="connsiteY61" fmla="*/ 292100 h 1651000"/>
              <a:gd name="connsiteX62" fmla="*/ 635000 w 2445119"/>
              <a:gd name="connsiteY62" fmla="*/ 476250 h 1651000"/>
              <a:gd name="connsiteX63" fmla="*/ 628650 w 2445119"/>
              <a:gd name="connsiteY63" fmla="*/ 584200 h 1651000"/>
              <a:gd name="connsiteX64" fmla="*/ 622300 w 2445119"/>
              <a:gd name="connsiteY64" fmla="*/ 825500 h 1651000"/>
              <a:gd name="connsiteX65" fmla="*/ 615950 w 2445119"/>
              <a:gd name="connsiteY65" fmla="*/ 863600 h 1651000"/>
              <a:gd name="connsiteX66" fmla="*/ 590550 w 2445119"/>
              <a:gd name="connsiteY66" fmla="*/ 920750 h 1651000"/>
              <a:gd name="connsiteX67" fmla="*/ 514350 w 2445119"/>
              <a:gd name="connsiteY67" fmla="*/ 1035050 h 1651000"/>
              <a:gd name="connsiteX68" fmla="*/ 495300 w 2445119"/>
              <a:gd name="connsiteY68" fmla="*/ 1047750 h 1651000"/>
              <a:gd name="connsiteX69" fmla="*/ 450850 w 2445119"/>
              <a:gd name="connsiteY69" fmla="*/ 1104900 h 1651000"/>
              <a:gd name="connsiteX70" fmla="*/ 425450 w 2445119"/>
              <a:gd name="connsiteY70" fmla="*/ 1130300 h 1651000"/>
              <a:gd name="connsiteX71" fmla="*/ 412750 w 2445119"/>
              <a:gd name="connsiteY71" fmla="*/ 1155700 h 1651000"/>
              <a:gd name="connsiteX72" fmla="*/ 393700 w 2445119"/>
              <a:gd name="connsiteY72" fmla="*/ 1168400 h 1651000"/>
              <a:gd name="connsiteX73" fmla="*/ 330200 w 2445119"/>
              <a:gd name="connsiteY73" fmla="*/ 1250950 h 1651000"/>
              <a:gd name="connsiteX74" fmla="*/ 304800 w 2445119"/>
              <a:gd name="connsiteY74" fmla="*/ 1282700 h 1651000"/>
              <a:gd name="connsiteX75" fmla="*/ 260350 w 2445119"/>
              <a:gd name="connsiteY75" fmla="*/ 1346200 h 1651000"/>
              <a:gd name="connsiteX76" fmla="*/ 241300 w 2445119"/>
              <a:gd name="connsiteY76" fmla="*/ 1365250 h 1651000"/>
              <a:gd name="connsiteX77" fmla="*/ 228600 w 2445119"/>
              <a:gd name="connsiteY77" fmla="*/ 1390650 h 1651000"/>
              <a:gd name="connsiteX78" fmla="*/ 215900 w 2445119"/>
              <a:gd name="connsiteY78" fmla="*/ 1409700 h 1651000"/>
              <a:gd name="connsiteX79" fmla="*/ 171450 w 2445119"/>
              <a:gd name="connsiteY79" fmla="*/ 1466850 h 1651000"/>
              <a:gd name="connsiteX80" fmla="*/ 158750 w 2445119"/>
              <a:gd name="connsiteY80" fmla="*/ 1485900 h 1651000"/>
              <a:gd name="connsiteX81" fmla="*/ 139700 w 2445119"/>
              <a:gd name="connsiteY81" fmla="*/ 1504950 h 1651000"/>
              <a:gd name="connsiteX82" fmla="*/ 63500 w 2445119"/>
              <a:gd name="connsiteY82" fmla="*/ 1587500 h 1651000"/>
              <a:gd name="connsiteX83" fmla="*/ 31750 w 2445119"/>
              <a:gd name="connsiteY83" fmla="*/ 1606550 h 1651000"/>
              <a:gd name="connsiteX84" fmla="*/ 0 w 2445119"/>
              <a:gd name="connsiteY84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45119" h="1651000">
                <a:moveTo>
                  <a:pt x="2076450" y="1587500"/>
                </a:moveTo>
                <a:cubicBezTo>
                  <a:pt x="2135504" y="1528446"/>
                  <a:pt x="2085205" y="1581739"/>
                  <a:pt x="2127250" y="1530350"/>
                </a:cubicBezTo>
                <a:cubicBezTo>
                  <a:pt x="2139607" y="1515246"/>
                  <a:pt x="2153872" y="1501682"/>
                  <a:pt x="2165350" y="1485900"/>
                </a:cubicBezTo>
                <a:cubicBezTo>
                  <a:pt x="2170918" y="1478244"/>
                  <a:pt x="2172370" y="1468073"/>
                  <a:pt x="2178050" y="1460500"/>
                </a:cubicBezTo>
                <a:cubicBezTo>
                  <a:pt x="2185234" y="1450921"/>
                  <a:pt x="2195565" y="1444111"/>
                  <a:pt x="2203450" y="1435100"/>
                </a:cubicBezTo>
                <a:cubicBezTo>
                  <a:pt x="2210419" y="1427135"/>
                  <a:pt x="2216150" y="1418167"/>
                  <a:pt x="2222500" y="1409700"/>
                </a:cubicBezTo>
                <a:lnTo>
                  <a:pt x="2235200" y="1371600"/>
                </a:lnTo>
                <a:cubicBezTo>
                  <a:pt x="2237317" y="1365250"/>
                  <a:pt x="2238557" y="1358537"/>
                  <a:pt x="2241550" y="1352550"/>
                </a:cubicBezTo>
                <a:lnTo>
                  <a:pt x="2254250" y="1327150"/>
                </a:lnTo>
                <a:cubicBezTo>
                  <a:pt x="2256367" y="1316567"/>
                  <a:pt x="2258669" y="1306019"/>
                  <a:pt x="2260600" y="1295400"/>
                </a:cubicBezTo>
                <a:cubicBezTo>
                  <a:pt x="2262903" y="1282732"/>
                  <a:pt x="2263633" y="1269740"/>
                  <a:pt x="2266950" y="1257300"/>
                </a:cubicBezTo>
                <a:cubicBezTo>
                  <a:pt x="2272124" y="1237898"/>
                  <a:pt x="2274861" y="1216858"/>
                  <a:pt x="2286000" y="1200150"/>
                </a:cubicBezTo>
                <a:lnTo>
                  <a:pt x="2298700" y="1181100"/>
                </a:lnTo>
                <a:cubicBezTo>
                  <a:pt x="2310818" y="1132629"/>
                  <a:pt x="2296637" y="1178877"/>
                  <a:pt x="2324100" y="1123950"/>
                </a:cubicBezTo>
                <a:cubicBezTo>
                  <a:pt x="2333073" y="1106004"/>
                  <a:pt x="2337717" y="1083633"/>
                  <a:pt x="2349500" y="1066800"/>
                </a:cubicBezTo>
                <a:cubicBezTo>
                  <a:pt x="2358980" y="1053257"/>
                  <a:pt x="2371101" y="1041749"/>
                  <a:pt x="2381250" y="1028700"/>
                </a:cubicBezTo>
                <a:cubicBezTo>
                  <a:pt x="2385935" y="1022676"/>
                  <a:pt x="2389514" y="1015860"/>
                  <a:pt x="2393950" y="1009650"/>
                </a:cubicBezTo>
                <a:cubicBezTo>
                  <a:pt x="2403685" y="996021"/>
                  <a:pt x="2417149" y="980165"/>
                  <a:pt x="2425700" y="965200"/>
                </a:cubicBezTo>
                <a:cubicBezTo>
                  <a:pt x="2430396" y="956981"/>
                  <a:pt x="2434167" y="948267"/>
                  <a:pt x="2438400" y="939800"/>
                </a:cubicBezTo>
                <a:cubicBezTo>
                  <a:pt x="2440206" y="928963"/>
                  <a:pt x="2452571" y="882547"/>
                  <a:pt x="2438400" y="869950"/>
                </a:cubicBezTo>
                <a:cubicBezTo>
                  <a:pt x="2420269" y="853833"/>
                  <a:pt x="2373598" y="848566"/>
                  <a:pt x="2349500" y="844550"/>
                </a:cubicBezTo>
                <a:cubicBezTo>
                  <a:pt x="2343150" y="840317"/>
                  <a:pt x="2337744" y="834094"/>
                  <a:pt x="2330450" y="831850"/>
                </a:cubicBezTo>
                <a:cubicBezTo>
                  <a:pt x="2309819" y="825502"/>
                  <a:pt x="2288073" y="823597"/>
                  <a:pt x="2266950" y="819150"/>
                </a:cubicBezTo>
                <a:cubicBezTo>
                  <a:pt x="2247854" y="815130"/>
                  <a:pt x="2228815" y="810838"/>
                  <a:pt x="2209800" y="806450"/>
                </a:cubicBezTo>
                <a:cubicBezTo>
                  <a:pt x="2201296" y="804488"/>
                  <a:pt x="2192572" y="803164"/>
                  <a:pt x="2184400" y="800100"/>
                </a:cubicBezTo>
                <a:cubicBezTo>
                  <a:pt x="2144911" y="785292"/>
                  <a:pt x="2171742" y="790145"/>
                  <a:pt x="2133600" y="768350"/>
                </a:cubicBezTo>
                <a:cubicBezTo>
                  <a:pt x="2127788" y="765029"/>
                  <a:pt x="2120900" y="764117"/>
                  <a:pt x="2114550" y="762000"/>
                </a:cubicBezTo>
                <a:cubicBezTo>
                  <a:pt x="2094285" y="746801"/>
                  <a:pt x="2072939" y="730058"/>
                  <a:pt x="2051050" y="717550"/>
                </a:cubicBezTo>
                <a:cubicBezTo>
                  <a:pt x="2036233" y="709083"/>
                  <a:pt x="2020799" y="701616"/>
                  <a:pt x="2006600" y="692150"/>
                </a:cubicBezTo>
                <a:cubicBezTo>
                  <a:pt x="1995323" y="684632"/>
                  <a:pt x="1986557" y="673579"/>
                  <a:pt x="1974850" y="666750"/>
                </a:cubicBezTo>
                <a:cubicBezTo>
                  <a:pt x="1960926" y="658628"/>
                  <a:pt x="1944593" y="655343"/>
                  <a:pt x="1930400" y="647700"/>
                </a:cubicBezTo>
                <a:cubicBezTo>
                  <a:pt x="1916961" y="640464"/>
                  <a:pt x="1905700" y="629609"/>
                  <a:pt x="1892300" y="622300"/>
                </a:cubicBezTo>
                <a:cubicBezTo>
                  <a:pt x="1882293" y="616842"/>
                  <a:pt x="1870745" y="614698"/>
                  <a:pt x="1860550" y="609600"/>
                </a:cubicBezTo>
                <a:cubicBezTo>
                  <a:pt x="1845286" y="601968"/>
                  <a:pt x="1831157" y="592231"/>
                  <a:pt x="1816100" y="584200"/>
                </a:cubicBezTo>
                <a:cubicBezTo>
                  <a:pt x="1799395" y="575291"/>
                  <a:pt x="1781534" y="568540"/>
                  <a:pt x="1765300" y="558800"/>
                </a:cubicBezTo>
                <a:cubicBezTo>
                  <a:pt x="1754717" y="552450"/>
                  <a:pt x="1744756" y="544922"/>
                  <a:pt x="1733550" y="539750"/>
                </a:cubicBezTo>
                <a:cubicBezTo>
                  <a:pt x="1717130" y="532171"/>
                  <a:pt x="1699444" y="527656"/>
                  <a:pt x="1682750" y="520700"/>
                </a:cubicBezTo>
                <a:cubicBezTo>
                  <a:pt x="1674012" y="517059"/>
                  <a:pt x="1666276" y="511150"/>
                  <a:pt x="1657350" y="508000"/>
                </a:cubicBezTo>
                <a:cubicBezTo>
                  <a:pt x="1606411" y="490021"/>
                  <a:pt x="1590619" y="486555"/>
                  <a:pt x="1549400" y="476250"/>
                </a:cubicBezTo>
                <a:cubicBezTo>
                  <a:pt x="1515462" y="442312"/>
                  <a:pt x="1542988" y="464582"/>
                  <a:pt x="1479550" y="438150"/>
                </a:cubicBezTo>
                <a:cubicBezTo>
                  <a:pt x="1470812" y="434509"/>
                  <a:pt x="1462800" y="429295"/>
                  <a:pt x="1454150" y="425450"/>
                </a:cubicBezTo>
                <a:cubicBezTo>
                  <a:pt x="1443734" y="420821"/>
                  <a:pt x="1432816" y="417379"/>
                  <a:pt x="1422400" y="412750"/>
                </a:cubicBezTo>
                <a:cubicBezTo>
                  <a:pt x="1413750" y="408905"/>
                  <a:pt x="1405650" y="403895"/>
                  <a:pt x="1397000" y="400050"/>
                </a:cubicBezTo>
                <a:cubicBezTo>
                  <a:pt x="1386584" y="395421"/>
                  <a:pt x="1375445" y="392448"/>
                  <a:pt x="1365250" y="387350"/>
                </a:cubicBezTo>
                <a:cubicBezTo>
                  <a:pt x="1358424" y="383937"/>
                  <a:pt x="1353026" y="378063"/>
                  <a:pt x="1346200" y="374650"/>
                </a:cubicBezTo>
                <a:cubicBezTo>
                  <a:pt x="1336005" y="369552"/>
                  <a:pt x="1324645" y="367048"/>
                  <a:pt x="1314450" y="361950"/>
                </a:cubicBezTo>
                <a:cubicBezTo>
                  <a:pt x="1303411" y="356430"/>
                  <a:pt x="1293739" y="348420"/>
                  <a:pt x="1282700" y="342900"/>
                </a:cubicBezTo>
                <a:cubicBezTo>
                  <a:pt x="1245220" y="324160"/>
                  <a:pt x="1245772" y="325731"/>
                  <a:pt x="1212850" y="317500"/>
                </a:cubicBezTo>
                <a:cubicBezTo>
                  <a:pt x="1140741" y="276295"/>
                  <a:pt x="1194347" y="309973"/>
                  <a:pt x="1136650" y="266700"/>
                </a:cubicBezTo>
                <a:cubicBezTo>
                  <a:pt x="1130545" y="262121"/>
                  <a:pt x="1123559" y="258768"/>
                  <a:pt x="1117600" y="254000"/>
                </a:cubicBezTo>
                <a:cubicBezTo>
                  <a:pt x="1091782" y="233345"/>
                  <a:pt x="1069752" y="207511"/>
                  <a:pt x="1041400" y="190500"/>
                </a:cubicBezTo>
                <a:cubicBezTo>
                  <a:pt x="1020233" y="177800"/>
                  <a:pt x="999978" y="163439"/>
                  <a:pt x="977900" y="152400"/>
                </a:cubicBezTo>
                <a:cubicBezTo>
                  <a:pt x="969433" y="148167"/>
                  <a:pt x="960719" y="144396"/>
                  <a:pt x="952500" y="139700"/>
                </a:cubicBezTo>
                <a:cubicBezTo>
                  <a:pt x="945874" y="135914"/>
                  <a:pt x="940424" y="130100"/>
                  <a:pt x="933450" y="127000"/>
                </a:cubicBezTo>
                <a:cubicBezTo>
                  <a:pt x="902201" y="113112"/>
                  <a:pt x="867198" y="107024"/>
                  <a:pt x="838200" y="88900"/>
                </a:cubicBezTo>
                <a:cubicBezTo>
                  <a:pt x="821267" y="78317"/>
                  <a:pt x="804930" y="66712"/>
                  <a:pt x="787400" y="57150"/>
                </a:cubicBezTo>
                <a:cubicBezTo>
                  <a:pt x="781524" y="53945"/>
                  <a:pt x="774337" y="53793"/>
                  <a:pt x="768350" y="50800"/>
                </a:cubicBezTo>
                <a:cubicBezTo>
                  <a:pt x="748858" y="41054"/>
                  <a:pt x="731114" y="27901"/>
                  <a:pt x="711200" y="19050"/>
                </a:cubicBezTo>
                <a:cubicBezTo>
                  <a:pt x="692850" y="10895"/>
                  <a:pt x="654050" y="0"/>
                  <a:pt x="654050" y="0"/>
                </a:cubicBezTo>
                <a:cubicBezTo>
                  <a:pt x="652170" y="4230"/>
                  <a:pt x="616647" y="79212"/>
                  <a:pt x="615950" y="95250"/>
                </a:cubicBezTo>
                <a:cubicBezTo>
                  <a:pt x="612346" y="178148"/>
                  <a:pt x="618401" y="178582"/>
                  <a:pt x="628650" y="234950"/>
                </a:cubicBezTo>
                <a:cubicBezTo>
                  <a:pt x="637590" y="284123"/>
                  <a:pt x="630154" y="258512"/>
                  <a:pt x="641350" y="292100"/>
                </a:cubicBezTo>
                <a:cubicBezTo>
                  <a:pt x="639233" y="353483"/>
                  <a:pt x="637668" y="414888"/>
                  <a:pt x="635000" y="476250"/>
                </a:cubicBezTo>
                <a:cubicBezTo>
                  <a:pt x="633434" y="512262"/>
                  <a:pt x="629960" y="548178"/>
                  <a:pt x="628650" y="584200"/>
                </a:cubicBezTo>
                <a:cubicBezTo>
                  <a:pt x="625726" y="664608"/>
                  <a:pt x="625954" y="745122"/>
                  <a:pt x="622300" y="825500"/>
                </a:cubicBezTo>
                <a:cubicBezTo>
                  <a:pt x="621715" y="838362"/>
                  <a:pt x="619073" y="851109"/>
                  <a:pt x="615950" y="863600"/>
                </a:cubicBezTo>
                <a:cubicBezTo>
                  <a:pt x="599568" y="929130"/>
                  <a:pt x="611399" y="879052"/>
                  <a:pt x="590550" y="920750"/>
                </a:cubicBezTo>
                <a:cubicBezTo>
                  <a:pt x="566963" y="967923"/>
                  <a:pt x="568059" y="999244"/>
                  <a:pt x="514350" y="1035050"/>
                </a:cubicBezTo>
                <a:cubicBezTo>
                  <a:pt x="508000" y="1039283"/>
                  <a:pt x="500434" y="1042103"/>
                  <a:pt x="495300" y="1047750"/>
                </a:cubicBezTo>
                <a:cubicBezTo>
                  <a:pt x="479066" y="1065608"/>
                  <a:pt x="466439" y="1086477"/>
                  <a:pt x="450850" y="1104900"/>
                </a:cubicBezTo>
                <a:cubicBezTo>
                  <a:pt x="443116" y="1114041"/>
                  <a:pt x="432634" y="1120721"/>
                  <a:pt x="425450" y="1130300"/>
                </a:cubicBezTo>
                <a:cubicBezTo>
                  <a:pt x="419770" y="1137873"/>
                  <a:pt x="418810" y="1148428"/>
                  <a:pt x="412750" y="1155700"/>
                </a:cubicBezTo>
                <a:cubicBezTo>
                  <a:pt x="407864" y="1161563"/>
                  <a:pt x="398834" y="1162753"/>
                  <a:pt x="393700" y="1168400"/>
                </a:cubicBezTo>
                <a:cubicBezTo>
                  <a:pt x="374095" y="1189966"/>
                  <a:pt x="349986" y="1225511"/>
                  <a:pt x="330200" y="1250950"/>
                </a:cubicBezTo>
                <a:cubicBezTo>
                  <a:pt x="321879" y="1261648"/>
                  <a:pt x="312572" y="1271597"/>
                  <a:pt x="304800" y="1282700"/>
                </a:cubicBezTo>
                <a:cubicBezTo>
                  <a:pt x="289983" y="1303867"/>
                  <a:pt x="278620" y="1327930"/>
                  <a:pt x="260350" y="1346200"/>
                </a:cubicBezTo>
                <a:cubicBezTo>
                  <a:pt x="254000" y="1352550"/>
                  <a:pt x="246520" y="1357942"/>
                  <a:pt x="241300" y="1365250"/>
                </a:cubicBezTo>
                <a:cubicBezTo>
                  <a:pt x="235798" y="1372953"/>
                  <a:pt x="233296" y="1382431"/>
                  <a:pt x="228600" y="1390650"/>
                </a:cubicBezTo>
                <a:cubicBezTo>
                  <a:pt x="224814" y="1397276"/>
                  <a:pt x="220479" y="1403595"/>
                  <a:pt x="215900" y="1409700"/>
                </a:cubicBezTo>
                <a:cubicBezTo>
                  <a:pt x="201420" y="1429007"/>
                  <a:pt x="184837" y="1446770"/>
                  <a:pt x="171450" y="1466850"/>
                </a:cubicBezTo>
                <a:cubicBezTo>
                  <a:pt x="167217" y="1473200"/>
                  <a:pt x="163636" y="1480037"/>
                  <a:pt x="158750" y="1485900"/>
                </a:cubicBezTo>
                <a:cubicBezTo>
                  <a:pt x="153001" y="1492799"/>
                  <a:pt x="145544" y="1498132"/>
                  <a:pt x="139700" y="1504950"/>
                </a:cubicBezTo>
                <a:cubicBezTo>
                  <a:pt x="112051" y="1537207"/>
                  <a:pt x="108875" y="1560275"/>
                  <a:pt x="63500" y="1587500"/>
                </a:cubicBezTo>
                <a:lnTo>
                  <a:pt x="31750" y="1606550"/>
                </a:lnTo>
                <a:cubicBezTo>
                  <a:pt x="8121" y="1638055"/>
                  <a:pt x="18571" y="1623144"/>
                  <a:pt x="0" y="165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8B54B11-BCA7-FB91-17AE-FFB32BB3D227}"/>
              </a:ext>
            </a:extLst>
          </p:cNvPr>
          <p:cNvSpPr/>
          <p:nvPr/>
        </p:nvSpPr>
        <p:spPr>
          <a:xfrm>
            <a:off x="4451350" y="4113155"/>
            <a:ext cx="1707444" cy="1735195"/>
          </a:xfrm>
          <a:custGeom>
            <a:avLst/>
            <a:gdLst>
              <a:gd name="connsiteX0" fmla="*/ 1073150 w 1707444"/>
              <a:gd name="connsiteY0" fmla="*/ 1735195 h 1735195"/>
              <a:gd name="connsiteX1" fmla="*/ 1663700 w 1707444"/>
              <a:gd name="connsiteY1" fmla="*/ 903345 h 1735195"/>
              <a:gd name="connsiteX2" fmla="*/ 1663700 w 1707444"/>
              <a:gd name="connsiteY2" fmla="*/ 896995 h 1735195"/>
              <a:gd name="connsiteX3" fmla="*/ 0 w 1707444"/>
              <a:gd name="connsiteY3" fmla="*/ 1645 h 17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444" h="1735195">
                <a:moveTo>
                  <a:pt x="1073150" y="1735195"/>
                </a:moveTo>
                <a:lnTo>
                  <a:pt x="1663700" y="903345"/>
                </a:lnTo>
                <a:cubicBezTo>
                  <a:pt x="1762125" y="763645"/>
                  <a:pt x="1663700" y="896995"/>
                  <a:pt x="1663700" y="896995"/>
                </a:cubicBezTo>
                <a:cubicBezTo>
                  <a:pt x="1386417" y="746712"/>
                  <a:pt x="266700" y="-40688"/>
                  <a:pt x="0" y="16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F32FD4F-D7CD-E40D-A2F4-C4C7FBD3B154}"/>
              </a:ext>
            </a:extLst>
          </p:cNvPr>
          <p:cNvSpPr/>
          <p:nvPr/>
        </p:nvSpPr>
        <p:spPr>
          <a:xfrm>
            <a:off x="5492750" y="4800600"/>
            <a:ext cx="724632" cy="1060450"/>
          </a:xfrm>
          <a:custGeom>
            <a:avLst/>
            <a:gdLst>
              <a:gd name="connsiteX0" fmla="*/ 0 w 724632"/>
              <a:gd name="connsiteY0" fmla="*/ 1060450 h 1060450"/>
              <a:gd name="connsiteX1" fmla="*/ 698500 w 724632"/>
              <a:gd name="connsiteY1" fmla="*/ 133350 h 1060450"/>
              <a:gd name="connsiteX2" fmla="*/ 533400 w 724632"/>
              <a:gd name="connsiteY2" fmla="*/ 0 h 106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632" h="1060450">
                <a:moveTo>
                  <a:pt x="0" y="1060450"/>
                </a:moveTo>
                <a:cubicBezTo>
                  <a:pt x="304800" y="685271"/>
                  <a:pt x="609600" y="310092"/>
                  <a:pt x="698500" y="133350"/>
                </a:cubicBezTo>
                <a:cubicBezTo>
                  <a:pt x="787400" y="-43392"/>
                  <a:pt x="628650" y="60325"/>
                  <a:pt x="53340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E31F78-0C6E-0504-0777-8A33BAF884D0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BE27A5-D96E-6AD8-3B1A-C02BC502A2CF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61F7CC-EF0B-F66A-8912-070741D025FA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37DB132-5037-CA27-EEAA-AE4C7D0469BA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34DC58E1-D8D7-2DEF-7169-200E73AE9C39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7D8ED0EB-C5F2-168C-A782-2E525233D597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7C2FF4-B87D-6480-54AC-7296D8239208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C1CC8B-A417-C629-B1B6-DEA17F3C47FD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2DCE32-BF10-D529-4C43-437C81563B51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80CE1AA-862F-DC3F-C3E7-F8522EA29259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F8B585-EC24-CA4C-34A5-2EE1971E06E4}"/>
              </a:ext>
            </a:extLst>
          </p:cNvPr>
          <p:cNvGrpSpPr/>
          <p:nvPr/>
        </p:nvGrpSpPr>
        <p:grpSpPr>
          <a:xfrm>
            <a:off x="4045370" y="2698421"/>
            <a:ext cx="4101260" cy="3394404"/>
            <a:chOff x="4045370" y="2698421"/>
            <a:chExt cx="4101260" cy="33944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1B54622-8F22-1F85-6AB9-34D18409277A}"/>
                </a:ext>
              </a:extLst>
            </p:cNvPr>
            <p:cNvGrpSpPr/>
            <p:nvPr/>
          </p:nvGrpSpPr>
          <p:grpSpPr>
            <a:xfrm>
              <a:off x="4045370" y="2698421"/>
              <a:ext cx="4101260" cy="3394404"/>
              <a:chOff x="3142697" y="2107700"/>
              <a:chExt cx="4845317" cy="415105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EE3D2FE-DE1D-A13A-2AE8-C7D43A6A2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3142697" y="2107700"/>
                <a:ext cx="4845317" cy="4151055"/>
              </a:xfrm>
              <a:prstGeom prst="rect">
                <a:avLst/>
              </a:prstGeom>
            </p:spPr>
          </p:pic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C9F55B5-40E9-EB9C-D891-67F1CEC61B03}"/>
                  </a:ext>
                </a:extLst>
              </p:cNvPr>
              <p:cNvSpPr/>
              <p:nvPr/>
            </p:nvSpPr>
            <p:spPr>
              <a:xfrm>
                <a:off x="3727450" y="4057441"/>
                <a:ext cx="2381791" cy="1676609"/>
              </a:xfrm>
              <a:custGeom>
                <a:avLst/>
                <a:gdLst>
                  <a:gd name="connsiteX0" fmla="*/ 1790700 w 2381791"/>
                  <a:gd name="connsiteY0" fmla="*/ 1676609 h 1676609"/>
                  <a:gd name="connsiteX1" fmla="*/ 2330450 w 2381791"/>
                  <a:gd name="connsiteY1" fmla="*/ 933659 h 1676609"/>
                  <a:gd name="connsiteX2" fmla="*/ 660400 w 2381791"/>
                  <a:gd name="connsiteY2" fmla="*/ 209 h 1676609"/>
                  <a:gd name="connsiteX3" fmla="*/ 482600 w 2381791"/>
                  <a:gd name="connsiteY3" fmla="*/ 1016209 h 1676609"/>
                  <a:gd name="connsiteX4" fmla="*/ 0 w 2381791"/>
                  <a:gd name="connsiteY4" fmla="*/ 1638509 h 1676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791" h="1676609">
                    <a:moveTo>
                      <a:pt x="1790700" y="1676609"/>
                    </a:moveTo>
                    <a:cubicBezTo>
                      <a:pt x="2154766" y="1444834"/>
                      <a:pt x="2518833" y="1213059"/>
                      <a:pt x="2330450" y="933659"/>
                    </a:cubicBezTo>
                    <a:cubicBezTo>
                      <a:pt x="2142067" y="654259"/>
                      <a:pt x="968375" y="-13549"/>
                      <a:pt x="660400" y="209"/>
                    </a:cubicBezTo>
                    <a:cubicBezTo>
                      <a:pt x="352425" y="13967"/>
                      <a:pt x="592667" y="743159"/>
                      <a:pt x="482600" y="1016209"/>
                    </a:cubicBezTo>
                    <a:cubicBezTo>
                      <a:pt x="372533" y="1289259"/>
                      <a:pt x="70908" y="1594059"/>
                      <a:pt x="0" y="1638509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8F7FB8DF-2A40-CC4A-0B73-40C0A1CA6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785" y="4224991"/>
              <a:ext cx="1076744" cy="3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81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 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Part 1 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51C77F-DDD6-D56A-6AF9-A67D7633F6AA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59DCBC-55C7-1ADF-DABD-1BE7110150DD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50573E8-E505-41E0-1011-B2E20A8F4AFA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데이터 관리를 위한 </a:t>
              </a:r>
              <a:r>
                <a:rPr lang="en-US" altLang="ko-KR" b="1" dirty="0">
                  <a:latin typeface="+mj-ea"/>
                  <a:ea typeface="+mj-ea"/>
                </a:rPr>
                <a:t>FTP </a:t>
              </a:r>
              <a:r>
                <a:rPr lang="ko-KR" altLang="en-US" b="1" dirty="0">
                  <a:latin typeface="+mj-ea"/>
                  <a:ea typeface="+mj-ea"/>
                </a:rPr>
                <a:t>서버 구축</a:t>
              </a: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50D652EE-1025-EB41-90C1-ADB983D98CD2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D8F37CD-B2EC-1C36-7033-503EE50187C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E3A985-70FA-1FEF-85D8-D40DD131E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78316" r="70017" b="1280"/>
          <a:stretch/>
        </p:blipFill>
        <p:spPr>
          <a:xfrm>
            <a:off x="1209584" y="2702995"/>
            <a:ext cx="4191092" cy="2573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6403332" y="2074774"/>
            <a:ext cx="6028368" cy="3830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 정보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서버 구성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가상화 컨테이너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(Docker)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컨테이너 이름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main_ftp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호스트 볼륨 마운트 경로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/root/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proj_ftp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lftp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사용 이미지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fauria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vsftpd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(CentOS 7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 이미지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사용 서비스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vsftpd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포트 매핑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호스트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컨테이너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 :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20:20, 21:21, </a:t>
            </a:r>
            <a:b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		            21100-21110: 21100-21110</a:t>
            </a:r>
          </a:p>
          <a:p>
            <a:pPr>
              <a:lnSpc>
                <a:spcPct val="150000"/>
              </a:lnSpc>
              <a:defRPr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변수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FTP_USER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ftpuser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FTP_PASS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ftpuser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PASV_MIN_PORT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=21100,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PASV_MAX_PORT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=21110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310DF-891A-E270-9A91-D54E96FF8878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534C383-E307-499A-0D36-92859D0F5D9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368A86-692A-BFD0-AE78-3572BDAFCD8D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4B56631-928E-F5CF-635B-94C7EAEFAEC4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953FF3F1-D109-EA6E-37ED-453F4460008F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9FEE7EF7-111D-AF87-ABCC-70E0075EC992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1DE900-D1B1-9FBF-5944-7F1CF60BA70F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9889CC-6726-4BFB-F662-E2BF9E5151E6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FE4F6A-B295-8F6B-868A-BE1491BAA78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3702F5-E59D-6E43-1AC8-3EF1DD362B01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4930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DFC2CB-1726-BAB1-4081-F680FF8CD80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3D7054-3975-1A48-86A8-E1790B70EF7E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CD215B-0ADF-7D4E-3B1C-378F3A88A431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데이터 관리를 위한 </a:t>
              </a:r>
              <a:r>
                <a:rPr lang="en-US" altLang="ko-KR" b="1" dirty="0">
                  <a:latin typeface="+mj-ea"/>
                  <a:ea typeface="+mj-ea"/>
                </a:rPr>
                <a:t>FTP </a:t>
              </a:r>
              <a:r>
                <a:rPr lang="ko-KR" altLang="en-US" b="1" dirty="0">
                  <a:latin typeface="+mj-ea"/>
                  <a:ea typeface="+mj-ea"/>
                </a:rPr>
                <a:t>서버 구축</a:t>
              </a: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1B4D7137-02E1-523B-EC23-3D8C3B5A37A7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8DC840-419B-1959-F13C-D539B0A4C8B1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A84C92-0281-A9C0-2CE9-08765082A762}"/>
              </a:ext>
            </a:extLst>
          </p:cNvPr>
          <p:cNvSpPr txBox="1"/>
          <p:nvPr/>
        </p:nvSpPr>
        <p:spPr>
          <a:xfrm>
            <a:off x="734559" y="2113062"/>
            <a:ext cx="43529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FTP </a:t>
            </a:r>
            <a:r>
              <a:rPr lang="ko-KR" altLang="en-US" b="1" dirty="0"/>
              <a:t>서버로 파일 전송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CF50F-30A3-0ABB-1ED9-4681A385538D}"/>
              </a:ext>
            </a:extLst>
          </p:cNvPr>
          <p:cNvSpPr txBox="1"/>
          <p:nvPr/>
        </p:nvSpPr>
        <p:spPr>
          <a:xfrm>
            <a:off x="6416533" y="2436212"/>
            <a:ext cx="43529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FTP </a:t>
            </a:r>
            <a:r>
              <a:rPr lang="ko-KR" altLang="en-US" b="1" dirty="0"/>
              <a:t>서버에서 파일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ADF6D1-9A76-1859-742B-3489CC94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08" y="2864225"/>
            <a:ext cx="5051568" cy="2372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CCA8EC-6883-4033-A443-75FC659F6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7"/>
          <a:stretch/>
        </p:blipFill>
        <p:spPr>
          <a:xfrm>
            <a:off x="734559" y="2562470"/>
            <a:ext cx="4904241" cy="317068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0DE3B7-E71F-62CA-67BF-B1530119E1E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705637" y="4023321"/>
            <a:ext cx="7325054" cy="386229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503D5F-DAC2-B38B-5287-F9A61CDC7C0B}"/>
              </a:ext>
            </a:extLst>
          </p:cNvPr>
          <p:cNvSpPr/>
          <p:nvPr/>
        </p:nvSpPr>
        <p:spPr>
          <a:xfrm>
            <a:off x="10030691" y="3898830"/>
            <a:ext cx="1257604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6CB5A-85FD-64B6-828C-2FBE8B12BEE0}"/>
              </a:ext>
            </a:extLst>
          </p:cNvPr>
          <p:cNvSpPr/>
          <p:nvPr/>
        </p:nvSpPr>
        <p:spPr>
          <a:xfrm>
            <a:off x="776895" y="4287508"/>
            <a:ext cx="1886406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BFB80-541E-189D-C803-B245953FC55E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F7F52F-6BF1-D00C-2A1B-C1191F27941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351862-CCE1-1AC2-B3F6-CBAA5B347C82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4E5C9FA-8D3A-6733-8498-6A708A72599A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0" name="사각형: 잘린 한쪽 모서리 19">
                  <a:extLst>
                    <a:ext uri="{FF2B5EF4-FFF2-40B4-BE49-F238E27FC236}">
                      <a16:creationId xmlns:a16="http://schemas.microsoft.com/office/drawing/2014/main" id="{2A1AD908-F239-5CE1-B712-2CA186EDA366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각 삼각형 20">
                  <a:extLst>
                    <a:ext uri="{FF2B5EF4-FFF2-40B4-BE49-F238E27FC236}">
                      <a16:creationId xmlns:a16="http://schemas.microsoft.com/office/drawing/2014/main" id="{EFAA6495-9828-4427-EF15-5403D66FCACF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54B66B-B428-F8C1-5AE5-7AA5F86280EE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73BCC-140C-8E72-ECE5-321B73F7EC64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2B8BCB-3C89-BF0C-DB18-E49288DAC754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DCF8CF-E74F-DB72-33DE-7809BAC2E34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186093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C80852-558A-C26F-7E6F-ED527A4ECF80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741934-2263-C488-C1A5-72E2BE546033}"/>
              </a:ext>
            </a:extLst>
          </p:cNvPr>
          <p:cNvGrpSpPr/>
          <p:nvPr/>
        </p:nvGrpSpPr>
        <p:grpSpPr>
          <a:xfrm>
            <a:off x="444616" y="1262431"/>
            <a:ext cx="11378438" cy="468141"/>
            <a:chOff x="404551" y="1262431"/>
            <a:chExt cx="11378438" cy="4681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A70FC5-0D92-5F3B-0709-8F7DAD78B9A5}"/>
                </a:ext>
              </a:extLst>
            </p:cNvPr>
            <p:cNvSpPr/>
            <p:nvPr/>
          </p:nvSpPr>
          <p:spPr>
            <a:xfrm>
              <a:off x="404551" y="1262431"/>
              <a:ext cx="11378147" cy="46800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Log </a:t>
              </a:r>
              <a:r>
                <a:rPr lang="ko-KR" altLang="en-US" b="1" dirty="0">
                  <a:latin typeface="+mj-ea"/>
                  <a:ea typeface="+mj-ea"/>
                </a:rPr>
                <a:t>기록을 통한 네트워크 장애 정보 수집 및 분석 </a:t>
              </a: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A943D225-5AF4-C142-A09D-44957AB88E1E}"/>
                </a:ext>
              </a:extLst>
            </p:cNvPr>
            <p:cNvSpPr/>
            <p:nvPr/>
          </p:nvSpPr>
          <p:spPr>
            <a:xfrm>
              <a:off x="11621445" y="1569029"/>
              <a:ext cx="161544" cy="1615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5477E2-E2B9-3538-2FD6-21FC57531C88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9850" t="24630" r="19040"/>
          <a:stretch>
            <a:fillRect/>
          </a:stretch>
        </p:blipFill>
        <p:spPr>
          <a:xfrm>
            <a:off x="1085851" y="2605345"/>
            <a:ext cx="4077620" cy="29083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8DE97-2A1E-A3B3-6CA0-35E045A0386F}"/>
              </a:ext>
            </a:extLst>
          </p:cNvPr>
          <p:cNvSpPr/>
          <p:nvPr/>
        </p:nvSpPr>
        <p:spPr>
          <a:xfrm>
            <a:off x="6601842" y="2065995"/>
            <a:ext cx="4678933" cy="4026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957550F-A6F4-F1C5-A170-4E1607D73807}"/>
              </a:ext>
            </a:extLst>
          </p:cNvPr>
          <p:cNvSpPr txBox="1"/>
          <p:nvPr/>
        </p:nvSpPr>
        <p:spPr>
          <a:xfrm>
            <a:off x="6976006" y="2061634"/>
            <a:ext cx="4479796" cy="12131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77628" lvl="1" indent="0">
              <a:lnSpc>
                <a:spcPts val="4897"/>
              </a:lnSpc>
              <a:buFont typeface="Arial"/>
              <a:buNone/>
              <a:defRPr/>
            </a:pPr>
            <a:endParaRPr lang="ko-KR" altLang="en-US" sz="2000" dirty="0">
              <a:solidFill>
                <a:srgbClr val="000000"/>
              </a:solidFill>
              <a:latin typeface="+mn-ea"/>
            </a:endParaRPr>
          </a:p>
          <a:p>
            <a:pPr lvl="0">
              <a:spcAft>
                <a:spcPts val="0"/>
              </a:spcAft>
              <a:defRPr/>
            </a:pPr>
            <a:endParaRPr lang="ko-KR" altLang="en-US" dirty="0">
              <a:solidFill>
                <a:srgbClr val="000000"/>
              </a:solidFill>
              <a:latin typeface="+mn-ea"/>
            </a:endParaRPr>
          </a:p>
          <a:p>
            <a:pPr lvl="0">
              <a:spcAft>
                <a:spcPts val="0"/>
              </a:spcAft>
              <a:defRPr/>
            </a:pPr>
            <a:endParaRPr lang="en-US" sz="2000" b="0" i="0" u="none" strike="noStrike" baseline="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BC3B-8503-E1A7-4CF7-BFD8B8DEDDDA}"/>
              </a:ext>
            </a:extLst>
          </p:cNvPr>
          <p:cNvSpPr txBox="1"/>
          <p:nvPr/>
        </p:nvSpPr>
        <p:spPr>
          <a:xfrm>
            <a:off x="6906582" y="2327649"/>
            <a:ext cx="4045539" cy="359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Log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 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Log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란 시스템의 동작을 기록한 정보의 집합으로 시스템 관리자가 시스템의 상태를 모니터링하고 문제를 해결하는 데 도움이 됩니다.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기대효과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Log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기록을 통한 네트워크 장애 정보 수집 및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074989-AD87-E94E-8CA7-9A5772BD293A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2EE6049-0E23-20C8-CFA6-3C181C53720F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7AE5CF-6974-B40C-5372-63A747A4E764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6EA330-107B-766A-0BD4-69E5D6D6DF10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C021F85B-1DC6-901F-BD06-CA3EFC49417B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8F4CF327-D572-E29A-69AA-21813DCAF37B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294D2-EEB0-5EC7-DC09-E993A37B8085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1129EE-8384-53B8-AD02-CA862C7C7A1E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671847-788B-B932-D728-1998D2004E2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13768D-9D0C-2D24-EE41-AE75A12794B8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179043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34CD1D-3EBC-605D-9B3D-CDB5072ECB48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Log </a:t>
            </a:r>
            <a:r>
              <a:rPr lang="ko-KR" altLang="en-US" b="1" dirty="0">
                <a:latin typeface="+mj-ea"/>
                <a:ea typeface="+mj-ea"/>
              </a:rPr>
              <a:t>기록을 통한 네트워크 장애 정보 수집 및 분석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EAFB22-656B-90B2-6C09-298A81939F9C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0965E13D-AC39-A797-5142-14DCE5447B72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92DDD-AE14-8BAB-8FA3-B155757BE322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데이터의 효율적인 공유 및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3741602" y="1782876"/>
            <a:ext cx="470879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정상 동작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네트워크 장애가 없을 경우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메인 서버로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Log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 저장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7B3A27-97CF-F733-7280-D6D35A7D1435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A83DD5-82EF-46A5-690B-B6D6D64271F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21604B-EC8B-1014-96AF-AE38BA7A1EBD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43DA7B4-150D-063E-8B9D-7D5C283915AB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8" name="사각형: 잘린 한쪽 모서리 17">
                  <a:extLst>
                    <a:ext uri="{FF2B5EF4-FFF2-40B4-BE49-F238E27FC236}">
                      <a16:creationId xmlns:a16="http://schemas.microsoft.com/office/drawing/2014/main" id="{43DE6914-83C0-C713-BBE9-8506D22C7E78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각 삼각형 18">
                  <a:extLst>
                    <a:ext uri="{FF2B5EF4-FFF2-40B4-BE49-F238E27FC236}">
                      <a16:creationId xmlns:a16="http://schemas.microsoft.com/office/drawing/2014/main" id="{96D24D01-C6D3-8F22-157B-4F909BD35C0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CE83C-3046-FCB6-7403-4B88D252BA95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102B38-2D92-F747-CCDF-CECC7EFDC3FD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B5565-4B6A-227D-591D-13493EED9818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3FCE90-0456-D696-3D21-39AC42A814FF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4691C5-C8A0-992D-11FE-41F1D36692D3}"/>
              </a:ext>
            </a:extLst>
          </p:cNvPr>
          <p:cNvGrpSpPr/>
          <p:nvPr/>
        </p:nvGrpSpPr>
        <p:grpSpPr>
          <a:xfrm>
            <a:off x="3983181" y="2622086"/>
            <a:ext cx="4225639" cy="3620168"/>
            <a:chOff x="3983181" y="2529807"/>
            <a:chExt cx="4225639" cy="362016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E08730-3B1A-BE79-5ECB-070139AA651F}"/>
                </a:ext>
              </a:extLst>
            </p:cNvPr>
            <p:cNvGrpSpPr/>
            <p:nvPr/>
          </p:nvGrpSpPr>
          <p:grpSpPr>
            <a:xfrm>
              <a:off x="3983181" y="2529807"/>
              <a:ext cx="4225639" cy="3620168"/>
              <a:chOff x="3142697" y="2107700"/>
              <a:chExt cx="4845317" cy="415105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EE3D2FE-DE1D-A13A-2AE8-C7D43A6A2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3142697" y="2107700"/>
                <a:ext cx="4845317" cy="4151055"/>
              </a:xfrm>
              <a:prstGeom prst="rect">
                <a:avLst/>
              </a:prstGeom>
            </p:spPr>
          </p:pic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C450268E-4B4F-AF88-6444-762AF3171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573" y="4267200"/>
                <a:ext cx="0" cy="666750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4C11324-8BB4-DB5F-A3D4-17B196E6A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1050" y="4229517"/>
                <a:ext cx="1546548" cy="704433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E34F032-72E6-0B45-01DD-6E5B40C17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8100" y="5069151"/>
                <a:ext cx="506574" cy="669662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7AD80AB-8F55-2194-B79F-3883F4A1F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850" y="3371850"/>
                <a:ext cx="730573" cy="654050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2EB1B7-A749-20E9-F1C1-E5B18574E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6550" y="2552700"/>
                <a:ext cx="148805" cy="590550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CE7B7C56-2B9E-3B8A-E7B7-0308483F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567" y="4130584"/>
              <a:ext cx="1076744" cy="3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94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3DD4C2-F29C-D165-9AFB-E3F53ECA0A44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6286D9-7176-7217-F562-15F08D436148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D84BB20-1DFD-1B6C-6B02-08F69400346C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953202-0A89-E2F5-2EBA-51527FFD7922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기록을 통한 네트워크 장애 정보 수집 및 분석 </a:t>
                </a: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C1E464E1-6131-519F-1424-D59CA3E7AE5D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C16C8A-E78B-49FF-08BC-F3136FB0602A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데이터의 효율적인 공유 및 관리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E3A985-70FA-1FEF-85D8-D40DD131E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78316" r="70017" b="1280"/>
          <a:stretch/>
        </p:blipFill>
        <p:spPr>
          <a:xfrm>
            <a:off x="1254887" y="2773511"/>
            <a:ext cx="3758622" cy="2573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5860407" y="2550055"/>
            <a:ext cx="6049018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 정보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서버 구성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가상화 컨테이너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(Docker)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컨테이너 이름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main_log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호스트 볼륨 마운트 경로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/root/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proj_ftp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/log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사용 이미지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rsyslog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syslog_appliance_alpine</a:t>
            </a:r>
            <a:b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(Alpine Linux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기반 이미지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사용 서비스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rsyslog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포트 매핑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호스트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컨테이너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 : 514:514, 514:514/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udp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, 1601:1601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6DD15E-2CCB-231C-713B-1713EB2A6442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F7A133-8CD4-2C82-12F5-8A0FE1E1B54F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47FEC38-DAE0-5B1E-ACAC-A8134D706FCE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B85E381-5278-E4DC-3778-FF7585AD1D40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5" name="사각형: 잘린 한쪽 모서리 14">
                  <a:extLst>
                    <a:ext uri="{FF2B5EF4-FFF2-40B4-BE49-F238E27FC236}">
                      <a16:creationId xmlns:a16="http://schemas.microsoft.com/office/drawing/2014/main" id="{6E3144DC-30A1-4597-6EC7-6CF137BA8FA7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각 삼각형 15">
                  <a:extLst>
                    <a:ext uri="{FF2B5EF4-FFF2-40B4-BE49-F238E27FC236}">
                      <a16:creationId xmlns:a16="http://schemas.microsoft.com/office/drawing/2014/main" id="{CEC360C0-5545-0C67-69FB-5C98B26537B2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51E12E-9EC5-C82E-D57C-14ECB16A3F4B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A221E3-858B-9631-5D0B-5DC381B55DDF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1FD0C-8A90-575E-DDB5-07B09C219E08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0DD48E-B65F-3D4D-428E-53FEAF5661CA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105426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A2A4B6-B791-BCF4-5D06-D63CDB3AC45C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D5E4E2F-D0A8-B36A-228E-E859B8CD5C4E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E11B6B-EF4E-5BF1-F266-30E678161FB6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69B5603-F724-C990-9B70-2E7BD36C53F3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기록을 통한 네트워크 장애 정보 수집 및 분석 </a:t>
                </a:r>
              </a:p>
            </p:txBody>
          </p:sp>
          <p:sp>
            <p:nvSpPr>
              <p:cNvPr id="25" name="object 18">
                <a:extLst>
                  <a:ext uri="{FF2B5EF4-FFF2-40B4-BE49-F238E27FC236}">
                    <a16:creationId xmlns:a16="http://schemas.microsoft.com/office/drawing/2014/main" id="{B05083E1-345E-2D29-4908-5F4B45596B9F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E9EC12-1F3E-4893-C1DF-DD41CC535E30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데이터의 효율적인 공유 및 관리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5943A21-D445-1CEF-ADA5-D59BB6108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3" r="42331" b="77910"/>
          <a:stretch/>
        </p:blipFill>
        <p:spPr>
          <a:xfrm>
            <a:off x="853917" y="3598267"/>
            <a:ext cx="4399915" cy="924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144112-4DD5-E276-F8AD-DF4638BA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10"/>
          <a:stretch/>
        </p:blipFill>
        <p:spPr>
          <a:xfrm>
            <a:off x="5917464" y="3039509"/>
            <a:ext cx="5439612" cy="2625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A84C92-0281-A9C0-2CE9-08765082A762}"/>
              </a:ext>
            </a:extLst>
          </p:cNvPr>
          <p:cNvSpPr txBox="1"/>
          <p:nvPr/>
        </p:nvSpPr>
        <p:spPr>
          <a:xfrm>
            <a:off x="834924" y="3155667"/>
            <a:ext cx="43529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Log</a:t>
            </a:r>
            <a:r>
              <a:rPr lang="ko-KR" altLang="en-US" b="1" dirty="0"/>
              <a:t> 서버에 저장되는 로그 기록들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CF50F-30A3-0ABB-1ED9-4681A385538D}"/>
              </a:ext>
            </a:extLst>
          </p:cNvPr>
          <p:cNvSpPr txBox="1"/>
          <p:nvPr/>
        </p:nvSpPr>
        <p:spPr>
          <a:xfrm>
            <a:off x="5848350" y="2650866"/>
            <a:ext cx="43529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저장된 로그 내용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F0C995-F983-E93A-A9CA-5B79E3BCCF1F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4C47396-21DB-920E-0E85-67FE8F240883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E858636-C2C5-185A-7A90-B483B7E7F564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08F06B-BFAA-6719-14F4-2B24C6348DCE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7" name="사각형: 잘린 한쪽 모서리 16">
                  <a:extLst>
                    <a:ext uri="{FF2B5EF4-FFF2-40B4-BE49-F238E27FC236}">
                      <a16:creationId xmlns:a16="http://schemas.microsoft.com/office/drawing/2014/main" id="{9AB4E080-4888-12E1-A60E-3F33DADAD530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각 삼각형 17">
                  <a:extLst>
                    <a:ext uri="{FF2B5EF4-FFF2-40B4-BE49-F238E27FC236}">
                      <a16:creationId xmlns:a16="http://schemas.microsoft.com/office/drawing/2014/main" id="{FFDF33C5-BC11-03E8-0D8B-BFA357DBF4E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5CF807-AEFE-DCC2-A8B4-F39F82EB3031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98D06-9771-CDE1-FF05-BDD0794BCCBD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EA5F1-4026-46D8-BE5A-625D86AE4E83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79F3F7-7A72-22FB-64FC-1145CF1D05AB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3FC5CD8-8701-E60A-67C7-1D6614E19337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flipH="1">
            <a:off x="5187850" y="3110718"/>
            <a:ext cx="2356025" cy="1043507"/>
          </a:xfrm>
          <a:prstGeom prst="line">
            <a:avLst/>
          </a:prstGeom>
          <a:ln w="571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219F85-8393-DE44-442B-8572DBBF4F32}"/>
              </a:ext>
            </a:extLst>
          </p:cNvPr>
          <p:cNvSpPr/>
          <p:nvPr/>
        </p:nvSpPr>
        <p:spPr>
          <a:xfrm>
            <a:off x="3981450" y="4029734"/>
            <a:ext cx="1206400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0E8B9-F481-081A-34CC-EFCB499E7B40}"/>
              </a:ext>
            </a:extLst>
          </p:cNvPr>
          <p:cNvSpPr/>
          <p:nvPr/>
        </p:nvSpPr>
        <p:spPr>
          <a:xfrm>
            <a:off x="7543875" y="3018384"/>
            <a:ext cx="2186790" cy="1846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5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8CAF41-B058-EC5F-305A-A04E27954FC9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F8D4F5-C995-7247-0937-5577BABAAFB6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8A7FF57-11D9-A145-370C-03680FBA79FE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059F153-8186-E1DC-5213-8FE9314B443A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데이터와 </a:t>
                </a:r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기록의 분실 및 파손을 대비한 </a:t>
                </a:r>
                <a:r>
                  <a:rPr lang="en-US" altLang="ko-KR" b="1" dirty="0">
                    <a:latin typeface="+mj-ea"/>
                    <a:ea typeface="+mj-ea"/>
                  </a:rPr>
                  <a:t>Backup </a:t>
                </a:r>
                <a:r>
                  <a:rPr lang="ko-KR" altLang="en-US" b="1" dirty="0">
                    <a:latin typeface="+mj-ea"/>
                    <a:ea typeface="+mj-ea"/>
                  </a:rPr>
                  <a:t>서버 구축</a:t>
                </a:r>
              </a:p>
            </p:txBody>
          </p:sp>
          <p:sp>
            <p:nvSpPr>
              <p:cNvPr id="25" name="object 18">
                <a:extLst>
                  <a:ext uri="{FF2B5EF4-FFF2-40B4-BE49-F238E27FC236}">
                    <a16:creationId xmlns:a16="http://schemas.microsoft.com/office/drawing/2014/main" id="{8EFFCBE6-3E48-9AB8-5293-DBBE8B9CA2F0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896AA9-4B28-D86C-51B4-D3BC4DF298BA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 보존</a:t>
              </a: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1538" y="2385562"/>
            <a:ext cx="3982296" cy="33478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5A57C2-321E-342B-1207-EE6C2CAF731C}"/>
              </a:ext>
            </a:extLst>
          </p:cNvPr>
          <p:cNvSpPr/>
          <p:nvPr/>
        </p:nvSpPr>
        <p:spPr>
          <a:xfrm>
            <a:off x="6600826" y="2043498"/>
            <a:ext cx="4679950" cy="404932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/>
          <p:nvPr/>
        </p:nvSpPr>
        <p:spPr>
          <a:xfrm>
            <a:off x="6844269" y="2017501"/>
            <a:ext cx="4148005" cy="344305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377628" lvl="1" indent="0">
              <a:lnSpc>
                <a:spcPts val="4897"/>
              </a:lnSpc>
              <a:buFont typeface="Arial"/>
              <a:buNone/>
              <a:defRPr/>
            </a:pPr>
            <a:endParaRPr lang="ko-KR" alt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Backup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 서버 구현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장애 발생 시 서비스에 영향을 미치는 서버의 경우 별도 백업 서버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데이터 서버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를 구성하여 장애 대응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20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기대효과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물리적 장애 발생시 데이터 유실 방지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EFC500-70D9-3789-3A37-3FCEC7231BB5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AAD690-BB19-03DE-3D5A-6AD881E9AB3B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03B279F-78BA-EFDB-D634-B3052D4DE93E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ED1EB9-CA8C-D4BC-E80E-BBCAB4B880C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7" name="사각형: 잘린 한쪽 모서리 16">
                  <a:extLst>
                    <a:ext uri="{FF2B5EF4-FFF2-40B4-BE49-F238E27FC236}">
                      <a16:creationId xmlns:a16="http://schemas.microsoft.com/office/drawing/2014/main" id="{AE0A9028-A204-34A3-D9C2-7219CCB44C83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각 삼각형 17">
                  <a:extLst>
                    <a:ext uri="{FF2B5EF4-FFF2-40B4-BE49-F238E27FC236}">
                      <a16:creationId xmlns:a16="http://schemas.microsoft.com/office/drawing/2014/main" id="{E33412FC-118F-DB4E-73F9-54AB93394C65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2E791-57ED-76A2-8216-F5A5038ED824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8E7667-9968-E26F-D9A9-BA7983F112A2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53415D-FD5A-DBDA-5219-28D2CCAF31FA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C4AB2B8-DB15-652A-8323-CD80404FCF69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1106616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9100DE-B4A0-332C-E73C-554A8A48166D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FB9883-3189-51EE-6F6E-1C837A14FDDB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4A157CD-483F-F2DF-E65F-8E159EE8BB39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4D62D14-20D6-676F-9D5D-5CCB1972134F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데이터와 </a:t>
                </a:r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기록의 분실 및 파손을 대비한 </a:t>
                </a:r>
                <a:r>
                  <a:rPr lang="en-US" altLang="ko-KR" b="1" dirty="0">
                    <a:latin typeface="+mj-ea"/>
                    <a:ea typeface="+mj-ea"/>
                  </a:rPr>
                  <a:t>Backup </a:t>
                </a:r>
                <a:r>
                  <a:rPr lang="ko-KR" altLang="en-US" b="1" dirty="0">
                    <a:latin typeface="+mj-ea"/>
                    <a:ea typeface="+mj-ea"/>
                  </a:rPr>
                  <a:t>서버 구축</a:t>
                </a: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58B12B8A-6FA7-7E83-BB69-09C60BE05E09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681F50-6AF4-3941-76B5-47E53B088303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 보존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6659060" y="3168828"/>
            <a:ext cx="5195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백업 구현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정상 동작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네트워크 장애가 없을 경우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스케쥴링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(Crontab)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을 이용한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메인 서버에서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백업으로 데이터 전송 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E91672-7738-D072-B863-09D931FFEAD0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9BFB07D-FE5E-B162-324D-E6BBEDD255CB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CE6855A-97A3-CE09-BFA6-21A33B008A02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E61640-4A8C-8236-3301-50023AAB375A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84FC1251-5FE7-F3F3-7A27-4FAB3B9D3DE7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C84381D4-05D8-8CD8-1944-9BF855950753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75E85-AE05-7D67-B537-77416DB13821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F6E156-E0C3-B096-3D05-0296DF86544E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3B6F83-0D26-04A5-784A-CF422EB3E42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35756A-FED5-2EA5-FAC3-502BAB7C3078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A11F9E-8228-5CAA-1A75-E53BEA7CE21D}"/>
              </a:ext>
            </a:extLst>
          </p:cNvPr>
          <p:cNvGrpSpPr/>
          <p:nvPr/>
        </p:nvGrpSpPr>
        <p:grpSpPr>
          <a:xfrm>
            <a:off x="1708627" y="2196499"/>
            <a:ext cx="3945571" cy="3553112"/>
            <a:chOff x="1708627" y="2196499"/>
            <a:chExt cx="3945571" cy="35531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6AE414B-BE63-9740-3453-7CCD43B7B925}"/>
                </a:ext>
              </a:extLst>
            </p:cNvPr>
            <p:cNvGrpSpPr/>
            <p:nvPr/>
          </p:nvGrpSpPr>
          <p:grpSpPr>
            <a:xfrm>
              <a:off x="1708627" y="2196499"/>
              <a:ext cx="3945571" cy="3553112"/>
              <a:chOff x="1005840" y="2215340"/>
              <a:chExt cx="4845317" cy="415105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EE3D2FE-DE1D-A13A-2AE8-C7D43A6A2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1005840" y="2215340"/>
                <a:ext cx="4845317" cy="4151055"/>
              </a:xfrm>
              <a:prstGeom prst="rect">
                <a:avLst/>
              </a:prstGeom>
            </p:spPr>
          </p:pic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9EA7932-B38C-20F6-4455-1EA487AB8495}"/>
                  </a:ext>
                </a:extLst>
              </p:cNvPr>
              <p:cNvSpPr/>
              <p:nvPr/>
            </p:nvSpPr>
            <p:spPr>
              <a:xfrm>
                <a:off x="1599681" y="2931045"/>
                <a:ext cx="1546214" cy="2604654"/>
              </a:xfrm>
              <a:custGeom>
                <a:avLst/>
                <a:gdLst>
                  <a:gd name="connsiteX0" fmla="*/ 0 w 1546214"/>
                  <a:gd name="connsiteY0" fmla="*/ 2604654 h 2604654"/>
                  <a:gd name="connsiteX1" fmla="*/ 646546 w 1546214"/>
                  <a:gd name="connsiteY1" fmla="*/ 1847272 h 2604654"/>
                  <a:gd name="connsiteX2" fmla="*/ 665019 w 1546214"/>
                  <a:gd name="connsiteY2" fmla="*/ 951345 h 2604654"/>
                  <a:gd name="connsiteX3" fmla="*/ 1542473 w 1546214"/>
                  <a:gd name="connsiteY3" fmla="*/ 314036 h 2604654"/>
                  <a:gd name="connsiteX4" fmla="*/ 277091 w 1546214"/>
                  <a:gd name="connsiteY4" fmla="*/ 0 h 260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6214" h="2604654">
                    <a:moveTo>
                      <a:pt x="0" y="2604654"/>
                    </a:moveTo>
                    <a:cubicBezTo>
                      <a:pt x="267855" y="2363738"/>
                      <a:pt x="535710" y="2122823"/>
                      <a:pt x="646546" y="1847272"/>
                    </a:cubicBezTo>
                    <a:cubicBezTo>
                      <a:pt x="757382" y="1571721"/>
                      <a:pt x="515698" y="1206884"/>
                      <a:pt x="665019" y="951345"/>
                    </a:cubicBezTo>
                    <a:cubicBezTo>
                      <a:pt x="814340" y="695806"/>
                      <a:pt x="1607128" y="472593"/>
                      <a:pt x="1542473" y="314036"/>
                    </a:cubicBezTo>
                    <a:cubicBezTo>
                      <a:pt x="1477818" y="155479"/>
                      <a:pt x="877454" y="77739"/>
                      <a:pt x="277091" y="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98466589-1253-8ACA-D56A-DDC741D9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092" y="3833355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690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CFD60C-82DD-F2D0-70F4-B6D3C71093BA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7F0205-0CBC-4884-B3D5-8D7DBE96903E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C4AFFD-DBF6-88F9-E884-F25B686DFE25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405C494-CE89-A02F-02F9-710A758C64D0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데이터와 </a:t>
                </a:r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기록의 분실 및 파손을 대비한 </a:t>
                </a:r>
                <a:r>
                  <a:rPr lang="en-US" altLang="ko-KR" b="1" dirty="0">
                    <a:latin typeface="+mj-ea"/>
                    <a:ea typeface="+mj-ea"/>
                  </a:rPr>
                  <a:t>Backup </a:t>
                </a:r>
                <a:r>
                  <a:rPr lang="ko-KR" altLang="en-US" b="1" dirty="0">
                    <a:latin typeface="+mj-ea"/>
                    <a:ea typeface="+mj-ea"/>
                  </a:rPr>
                  <a:t>서버 구축</a:t>
                </a: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CC449BC9-2068-4583-7643-341EE62BF68C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8928A-3278-9525-EACD-826CE287E9A4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 보존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FFDF1F0-BB1C-C552-3919-BDEFD7A6F4A1}"/>
              </a:ext>
            </a:extLst>
          </p:cNvPr>
          <p:cNvSpPr/>
          <p:nvPr/>
        </p:nvSpPr>
        <p:spPr>
          <a:xfrm>
            <a:off x="3790950" y="4133850"/>
            <a:ext cx="2445119" cy="1651000"/>
          </a:xfrm>
          <a:custGeom>
            <a:avLst/>
            <a:gdLst>
              <a:gd name="connsiteX0" fmla="*/ 2076450 w 2445119"/>
              <a:gd name="connsiteY0" fmla="*/ 1587500 h 1651000"/>
              <a:gd name="connsiteX1" fmla="*/ 2127250 w 2445119"/>
              <a:gd name="connsiteY1" fmla="*/ 1530350 h 1651000"/>
              <a:gd name="connsiteX2" fmla="*/ 2165350 w 2445119"/>
              <a:gd name="connsiteY2" fmla="*/ 1485900 h 1651000"/>
              <a:gd name="connsiteX3" fmla="*/ 2178050 w 2445119"/>
              <a:gd name="connsiteY3" fmla="*/ 1460500 h 1651000"/>
              <a:gd name="connsiteX4" fmla="*/ 2203450 w 2445119"/>
              <a:gd name="connsiteY4" fmla="*/ 1435100 h 1651000"/>
              <a:gd name="connsiteX5" fmla="*/ 2222500 w 2445119"/>
              <a:gd name="connsiteY5" fmla="*/ 1409700 h 1651000"/>
              <a:gd name="connsiteX6" fmla="*/ 2235200 w 2445119"/>
              <a:gd name="connsiteY6" fmla="*/ 1371600 h 1651000"/>
              <a:gd name="connsiteX7" fmla="*/ 2241550 w 2445119"/>
              <a:gd name="connsiteY7" fmla="*/ 1352550 h 1651000"/>
              <a:gd name="connsiteX8" fmla="*/ 2254250 w 2445119"/>
              <a:gd name="connsiteY8" fmla="*/ 1327150 h 1651000"/>
              <a:gd name="connsiteX9" fmla="*/ 2260600 w 2445119"/>
              <a:gd name="connsiteY9" fmla="*/ 1295400 h 1651000"/>
              <a:gd name="connsiteX10" fmla="*/ 2266950 w 2445119"/>
              <a:gd name="connsiteY10" fmla="*/ 1257300 h 1651000"/>
              <a:gd name="connsiteX11" fmla="*/ 2286000 w 2445119"/>
              <a:gd name="connsiteY11" fmla="*/ 1200150 h 1651000"/>
              <a:gd name="connsiteX12" fmla="*/ 2298700 w 2445119"/>
              <a:gd name="connsiteY12" fmla="*/ 1181100 h 1651000"/>
              <a:gd name="connsiteX13" fmla="*/ 2324100 w 2445119"/>
              <a:gd name="connsiteY13" fmla="*/ 1123950 h 1651000"/>
              <a:gd name="connsiteX14" fmla="*/ 2349500 w 2445119"/>
              <a:gd name="connsiteY14" fmla="*/ 1066800 h 1651000"/>
              <a:gd name="connsiteX15" fmla="*/ 2381250 w 2445119"/>
              <a:gd name="connsiteY15" fmla="*/ 1028700 h 1651000"/>
              <a:gd name="connsiteX16" fmla="*/ 2393950 w 2445119"/>
              <a:gd name="connsiteY16" fmla="*/ 1009650 h 1651000"/>
              <a:gd name="connsiteX17" fmla="*/ 2425700 w 2445119"/>
              <a:gd name="connsiteY17" fmla="*/ 965200 h 1651000"/>
              <a:gd name="connsiteX18" fmla="*/ 2438400 w 2445119"/>
              <a:gd name="connsiteY18" fmla="*/ 939800 h 1651000"/>
              <a:gd name="connsiteX19" fmla="*/ 2438400 w 2445119"/>
              <a:gd name="connsiteY19" fmla="*/ 869950 h 1651000"/>
              <a:gd name="connsiteX20" fmla="*/ 2349500 w 2445119"/>
              <a:gd name="connsiteY20" fmla="*/ 844550 h 1651000"/>
              <a:gd name="connsiteX21" fmla="*/ 2330450 w 2445119"/>
              <a:gd name="connsiteY21" fmla="*/ 831850 h 1651000"/>
              <a:gd name="connsiteX22" fmla="*/ 2266950 w 2445119"/>
              <a:gd name="connsiteY22" fmla="*/ 819150 h 1651000"/>
              <a:gd name="connsiteX23" fmla="*/ 2209800 w 2445119"/>
              <a:gd name="connsiteY23" fmla="*/ 806450 h 1651000"/>
              <a:gd name="connsiteX24" fmla="*/ 2184400 w 2445119"/>
              <a:gd name="connsiteY24" fmla="*/ 800100 h 1651000"/>
              <a:gd name="connsiteX25" fmla="*/ 2133600 w 2445119"/>
              <a:gd name="connsiteY25" fmla="*/ 768350 h 1651000"/>
              <a:gd name="connsiteX26" fmla="*/ 2114550 w 2445119"/>
              <a:gd name="connsiteY26" fmla="*/ 762000 h 1651000"/>
              <a:gd name="connsiteX27" fmla="*/ 2051050 w 2445119"/>
              <a:gd name="connsiteY27" fmla="*/ 717550 h 1651000"/>
              <a:gd name="connsiteX28" fmla="*/ 2006600 w 2445119"/>
              <a:gd name="connsiteY28" fmla="*/ 692150 h 1651000"/>
              <a:gd name="connsiteX29" fmla="*/ 1974850 w 2445119"/>
              <a:gd name="connsiteY29" fmla="*/ 666750 h 1651000"/>
              <a:gd name="connsiteX30" fmla="*/ 1930400 w 2445119"/>
              <a:gd name="connsiteY30" fmla="*/ 647700 h 1651000"/>
              <a:gd name="connsiteX31" fmla="*/ 1892300 w 2445119"/>
              <a:gd name="connsiteY31" fmla="*/ 622300 h 1651000"/>
              <a:gd name="connsiteX32" fmla="*/ 1860550 w 2445119"/>
              <a:gd name="connsiteY32" fmla="*/ 609600 h 1651000"/>
              <a:gd name="connsiteX33" fmla="*/ 1816100 w 2445119"/>
              <a:gd name="connsiteY33" fmla="*/ 584200 h 1651000"/>
              <a:gd name="connsiteX34" fmla="*/ 1765300 w 2445119"/>
              <a:gd name="connsiteY34" fmla="*/ 558800 h 1651000"/>
              <a:gd name="connsiteX35" fmla="*/ 1733550 w 2445119"/>
              <a:gd name="connsiteY35" fmla="*/ 539750 h 1651000"/>
              <a:gd name="connsiteX36" fmla="*/ 1682750 w 2445119"/>
              <a:gd name="connsiteY36" fmla="*/ 520700 h 1651000"/>
              <a:gd name="connsiteX37" fmla="*/ 1657350 w 2445119"/>
              <a:gd name="connsiteY37" fmla="*/ 508000 h 1651000"/>
              <a:gd name="connsiteX38" fmla="*/ 1549400 w 2445119"/>
              <a:gd name="connsiteY38" fmla="*/ 476250 h 1651000"/>
              <a:gd name="connsiteX39" fmla="*/ 1479550 w 2445119"/>
              <a:gd name="connsiteY39" fmla="*/ 438150 h 1651000"/>
              <a:gd name="connsiteX40" fmla="*/ 1454150 w 2445119"/>
              <a:gd name="connsiteY40" fmla="*/ 425450 h 1651000"/>
              <a:gd name="connsiteX41" fmla="*/ 1422400 w 2445119"/>
              <a:gd name="connsiteY41" fmla="*/ 412750 h 1651000"/>
              <a:gd name="connsiteX42" fmla="*/ 1397000 w 2445119"/>
              <a:gd name="connsiteY42" fmla="*/ 400050 h 1651000"/>
              <a:gd name="connsiteX43" fmla="*/ 1365250 w 2445119"/>
              <a:gd name="connsiteY43" fmla="*/ 387350 h 1651000"/>
              <a:gd name="connsiteX44" fmla="*/ 1346200 w 2445119"/>
              <a:gd name="connsiteY44" fmla="*/ 374650 h 1651000"/>
              <a:gd name="connsiteX45" fmla="*/ 1314450 w 2445119"/>
              <a:gd name="connsiteY45" fmla="*/ 361950 h 1651000"/>
              <a:gd name="connsiteX46" fmla="*/ 1282700 w 2445119"/>
              <a:gd name="connsiteY46" fmla="*/ 342900 h 1651000"/>
              <a:gd name="connsiteX47" fmla="*/ 1212850 w 2445119"/>
              <a:gd name="connsiteY47" fmla="*/ 317500 h 1651000"/>
              <a:gd name="connsiteX48" fmla="*/ 1136650 w 2445119"/>
              <a:gd name="connsiteY48" fmla="*/ 266700 h 1651000"/>
              <a:gd name="connsiteX49" fmla="*/ 1117600 w 2445119"/>
              <a:gd name="connsiteY49" fmla="*/ 254000 h 1651000"/>
              <a:gd name="connsiteX50" fmla="*/ 1041400 w 2445119"/>
              <a:gd name="connsiteY50" fmla="*/ 190500 h 1651000"/>
              <a:gd name="connsiteX51" fmla="*/ 977900 w 2445119"/>
              <a:gd name="connsiteY51" fmla="*/ 152400 h 1651000"/>
              <a:gd name="connsiteX52" fmla="*/ 952500 w 2445119"/>
              <a:gd name="connsiteY52" fmla="*/ 139700 h 1651000"/>
              <a:gd name="connsiteX53" fmla="*/ 933450 w 2445119"/>
              <a:gd name="connsiteY53" fmla="*/ 127000 h 1651000"/>
              <a:gd name="connsiteX54" fmla="*/ 838200 w 2445119"/>
              <a:gd name="connsiteY54" fmla="*/ 88900 h 1651000"/>
              <a:gd name="connsiteX55" fmla="*/ 787400 w 2445119"/>
              <a:gd name="connsiteY55" fmla="*/ 57150 h 1651000"/>
              <a:gd name="connsiteX56" fmla="*/ 768350 w 2445119"/>
              <a:gd name="connsiteY56" fmla="*/ 50800 h 1651000"/>
              <a:gd name="connsiteX57" fmla="*/ 711200 w 2445119"/>
              <a:gd name="connsiteY57" fmla="*/ 19050 h 1651000"/>
              <a:gd name="connsiteX58" fmla="*/ 654050 w 2445119"/>
              <a:gd name="connsiteY58" fmla="*/ 0 h 1651000"/>
              <a:gd name="connsiteX59" fmla="*/ 615950 w 2445119"/>
              <a:gd name="connsiteY59" fmla="*/ 95250 h 1651000"/>
              <a:gd name="connsiteX60" fmla="*/ 628650 w 2445119"/>
              <a:gd name="connsiteY60" fmla="*/ 234950 h 1651000"/>
              <a:gd name="connsiteX61" fmla="*/ 641350 w 2445119"/>
              <a:gd name="connsiteY61" fmla="*/ 292100 h 1651000"/>
              <a:gd name="connsiteX62" fmla="*/ 635000 w 2445119"/>
              <a:gd name="connsiteY62" fmla="*/ 476250 h 1651000"/>
              <a:gd name="connsiteX63" fmla="*/ 628650 w 2445119"/>
              <a:gd name="connsiteY63" fmla="*/ 584200 h 1651000"/>
              <a:gd name="connsiteX64" fmla="*/ 622300 w 2445119"/>
              <a:gd name="connsiteY64" fmla="*/ 825500 h 1651000"/>
              <a:gd name="connsiteX65" fmla="*/ 615950 w 2445119"/>
              <a:gd name="connsiteY65" fmla="*/ 863600 h 1651000"/>
              <a:gd name="connsiteX66" fmla="*/ 590550 w 2445119"/>
              <a:gd name="connsiteY66" fmla="*/ 920750 h 1651000"/>
              <a:gd name="connsiteX67" fmla="*/ 514350 w 2445119"/>
              <a:gd name="connsiteY67" fmla="*/ 1035050 h 1651000"/>
              <a:gd name="connsiteX68" fmla="*/ 495300 w 2445119"/>
              <a:gd name="connsiteY68" fmla="*/ 1047750 h 1651000"/>
              <a:gd name="connsiteX69" fmla="*/ 450850 w 2445119"/>
              <a:gd name="connsiteY69" fmla="*/ 1104900 h 1651000"/>
              <a:gd name="connsiteX70" fmla="*/ 425450 w 2445119"/>
              <a:gd name="connsiteY70" fmla="*/ 1130300 h 1651000"/>
              <a:gd name="connsiteX71" fmla="*/ 412750 w 2445119"/>
              <a:gd name="connsiteY71" fmla="*/ 1155700 h 1651000"/>
              <a:gd name="connsiteX72" fmla="*/ 393700 w 2445119"/>
              <a:gd name="connsiteY72" fmla="*/ 1168400 h 1651000"/>
              <a:gd name="connsiteX73" fmla="*/ 330200 w 2445119"/>
              <a:gd name="connsiteY73" fmla="*/ 1250950 h 1651000"/>
              <a:gd name="connsiteX74" fmla="*/ 304800 w 2445119"/>
              <a:gd name="connsiteY74" fmla="*/ 1282700 h 1651000"/>
              <a:gd name="connsiteX75" fmla="*/ 260350 w 2445119"/>
              <a:gd name="connsiteY75" fmla="*/ 1346200 h 1651000"/>
              <a:gd name="connsiteX76" fmla="*/ 241300 w 2445119"/>
              <a:gd name="connsiteY76" fmla="*/ 1365250 h 1651000"/>
              <a:gd name="connsiteX77" fmla="*/ 228600 w 2445119"/>
              <a:gd name="connsiteY77" fmla="*/ 1390650 h 1651000"/>
              <a:gd name="connsiteX78" fmla="*/ 215900 w 2445119"/>
              <a:gd name="connsiteY78" fmla="*/ 1409700 h 1651000"/>
              <a:gd name="connsiteX79" fmla="*/ 171450 w 2445119"/>
              <a:gd name="connsiteY79" fmla="*/ 1466850 h 1651000"/>
              <a:gd name="connsiteX80" fmla="*/ 158750 w 2445119"/>
              <a:gd name="connsiteY80" fmla="*/ 1485900 h 1651000"/>
              <a:gd name="connsiteX81" fmla="*/ 139700 w 2445119"/>
              <a:gd name="connsiteY81" fmla="*/ 1504950 h 1651000"/>
              <a:gd name="connsiteX82" fmla="*/ 63500 w 2445119"/>
              <a:gd name="connsiteY82" fmla="*/ 1587500 h 1651000"/>
              <a:gd name="connsiteX83" fmla="*/ 31750 w 2445119"/>
              <a:gd name="connsiteY83" fmla="*/ 1606550 h 1651000"/>
              <a:gd name="connsiteX84" fmla="*/ 0 w 2445119"/>
              <a:gd name="connsiteY84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45119" h="1651000">
                <a:moveTo>
                  <a:pt x="2076450" y="1587500"/>
                </a:moveTo>
                <a:cubicBezTo>
                  <a:pt x="2135504" y="1528446"/>
                  <a:pt x="2085205" y="1581739"/>
                  <a:pt x="2127250" y="1530350"/>
                </a:cubicBezTo>
                <a:cubicBezTo>
                  <a:pt x="2139607" y="1515246"/>
                  <a:pt x="2153872" y="1501682"/>
                  <a:pt x="2165350" y="1485900"/>
                </a:cubicBezTo>
                <a:cubicBezTo>
                  <a:pt x="2170918" y="1478244"/>
                  <a:pt x="2172370" y="1468073"/>
                  <a:pt x="2178050" y="1460500"/>
                </a:cubicBezTo>
                <a:cubicBezTo>
                  <a:pt x="2185234" y="1450921"/>
                  <a:pt x="2195565" y="1444111"/>
                  <a:pt x="2203450" y="1435100"/>
                </a:cubicBezTo>
                <a:cubicBezTo>
                  <a:pt x="2210419" y="1427135"/>
                  <a:pt x="2216150" y="1418167"/>
                  <a:pt x="2222500" y="1409700"/>
                </a:cubicBezTo>
                <a:lnTo>
                  <a:pt x="2235200" y="1371600"/>
                </a:lnTo>
                <a:cubicBezTo>
                  <a:pt x="2237317" y="1365250"/>
                  <a:pt x="2238557" y="1358537"/>
                  <a:pt x="2241550" y="1352550"/>
                </a:cubicBezTo>
                <a:lnTo>
                  <a:pt x="2254250" y="1327150"/>
                </a:lnTo>
                <a:cubicBezTo>
                  <a:pt x="2256367" y="1316567"/>
                  <a:pt x="2258669" y="1306019"/>
                  <a:pt x="2260600" y="1295400"/>
                </a:cubicBezTo>
                <a:cubicBezTo>
                  <a:pt x="2262903" y="1282732"/>
                  <a:pt x="2263633" y="1269740"/>
                  <a:pt x="2266950" y="1257300"/>
                </a:cubicBezTo>
                <a:cubicBezTo>
                  <a:pt x="2272124" y="1237898"/>
                  <a:pt x="2274861" y="1216858"/>
                  <a:pt x="2286000" y="1200150"/>
                </a:cubicBezTo>
                <a:lnTo>
                  <a:pt x="2298700" y="1181100"/>
                </a:lnTo>
                <a:cubicBezTo>
                  <a:pt x="2310818" y="1132629"/>
                  <a:pt x="2296637" y="1178877"/>
                  <a:pt x="2324100" y="1123950"/>
                </a:cubicBezTo>
                <a:cubicBezTo>
                  <a:pt x="2333073" y="1106004"/>
                  <a:pt x="2337717" y="1083633"/>
                  <a:pt x="2349500" y="1066800"/>
                </a:cubicBezTo>
                <a:cubicBezTo>
                  <a:pt x="2358980" y="1053257"/>
                  <a:pt x="2371101" y="1041749"/>
                  <a:pt x="2381250" y="1028700"/>
                </a:cubicBezTo>
                <a:cubicBezTo>
                  <a:pt x="2385935" y="1022676"/>
                  <a:pt x="2389514" y="1015860"/>
                  <a:pt x="2393950" y="1009650"/>
                </a:cubicBezTo>
                <a:cubicBezTo>
                  <a:pt x="2403685" y="996021"/>
                  <a:pt x="2417149" y="980165"/>
                  <a:pt x="2425700" y="965200"/>
                </a:cubicBezTo>
                <a:cubicBezTo>
                  <a:pt x="2430396" y="956981"/>
                  <a:pt x="2434167" y="948267"/>
                  <a:pt x="2438400" y="939800"/>
                </a:cubicBezTo>
                <a:cubicBezTo>
                  <a:pt x="2440206" y="928963"/>
                  <a:pt x="2452571" y="882547"/>
                  <a:pt x="2438400" y="869950"/>
                </a:cubicBezTo>
                <a:cubicBezTo>
                  <a:pt x="2420269" y="853833"/>
                  <a:pt x="2373598" y="848566"/>
                  <a:pt x="2349500" y="844550"/>
                </a:cubicBezTo>
                <a:cubicBezTo>
                  <a:pt x="2343150" y="840317"/>
                  <a:pt x="2337744" y="834094"/>
                  <a:pt x="2330450" y="831850"/>
                </a:cubicBezTo>
                <a:cubicBezTo>
                  <a:pt x="2309819" y="825502"/>
                  <a:pt x="2288073" y="823597"/>
                  <a:pt x="2266950" y="819150"/>
                </a:cubicBezTo>
                <a:cubicBezTo>
                  <a:pt x="2247854" y="815130"/>
                  <a:pt x="2228815" y="810838"/>
                  <a:pt x="2209800" y="806450"/>
                </a:cubicBezTo>
                <a:cubicBezTo>
                  <a:pt x="2201296" y="804488"/>
                  <a:pt x="2192572" y="803164"/>
                  <a:pt x="2184400" y="800100"/>
                </a:cubicBezTo>
                <a:cubicBezTo>
                  <a:pt x="2144911" y="785292"/>
                  <a:pt x="2171742" y="790145"/>
                  <a:pt x="2133600" y="768350"/>
                </a:cubicBezTo>
                <a:cubicBezTo>
                  <a:pt x="2127788" y="765029"/>
                  <a:pt x="2120900" y="764117"/>
                  <a:pt x="2114550" y="762000"/>
                </a:cubicBezTo>
                <a:cubicBezTo>
                  <a:pt x="2094285" y="746801"/>
                  <a:pt x="2072939" y="730058"/>
                  <a:pt x="2051050" y="717550"/>
                </a:cubicBezTo>
                <a:cubicBezTo>
                  <a:pt x="2036233" y="709083"/>
                  <a:pt x="2020799" y="701616"/>
                  <a:pt x="2006600" y="692150"/>
                </a:cubicBezTo>
                <a:cubicBezTo>
                  <a:pt x="1995323" y="684632"/>
                  <a:pt x="1986557" y="673579"/>
                  <a:pt x="1974850" y="666750"/>
                </a:cubicBezTo>
                <a:cubicBezTo>
                  <a:pt x="1960926" y="658628"/>
                  <a:pt x="1944593" y="655343"/>
                  <a:pt x="1930400" y="647700"/>
                </a:cubicBezTo>
                <a:cubicBezTo>
                  <a:pt x="1916961" y="640464"/>
                  <a:pt x="1905700" y="629609"/>
                  <a:pt x="1892300" y="622300"/>
                </a:cubicBezTo>
                <a:cubicBezTo>
                  <a:pt x="1882293" y="616842"/>
                  <a:pt x="1870745" y="614698"/>
                  <a:pt x="1860550" y="609600"/>
                </a:cubicBezTo>
                <a:cubicBezTo>
                  <a:pt x="1845286" y="601968"/>
                  <a:pt x="1831157" y="592231"/>
                  <a:pt x="1816100" y="584200"/>
                </a:cubicBezTo>
                <a:cubicBezTo>
                  <a:pt x="1799395" y="575291"/>
                  <a:pt x="1781534" y="568540"/>
                  <a:pt x="1765300" y="558800"/>
                </a:cubicBezTo>
                <a:cubicBezTo>
                  <a:pt x="1754717" y="552450"/>
                  <a:pt x="1744756" y="544922"/>
                  <a:pt x="1733550" y="539750"/>
                </a:cubicBezTo>
                <a:cubicBezTo>
                  <a:pt x="1717130" y="532171"/>
                  <a:pt x="1699444" y="527656"/>
                  <a:pt x="1682750" y="520700"/>
                </a:cubicBezTo>
                <a:cubicBezTo>
                  <a:pt x="1674012" y="517059"/>
                  <a:pt x="1666276" y="511150"/>
                  <a:pt x="1657350" y="508000"/>
                </a:cubicBezTo>
                <a:cubicBezTo>
                  <a:pt x="1606411" y="490021"/>
                  <a:pt x="1590619" y="486555"/>
                  <a:pt x="1549400" y="476250"/>
                </a:cubicBezTo>
                <a:cubicBezTo>
                  <a:pt x="1515462" y="442312"/>
                  <a:pt x="1542988" y="464582"/>
                  <a:pt x="1479550" y="438150"/>
                </a:cubicBezTo>
                <a:cubicBezTo>
                  <a:pt x="1470812" y="434509"/>
                  <a:pt x="1462800" y="429295"/>
                  <a:pt x="1454150" y="425450"/>
                </a:cubicBezTo>
                <a:cubicBezTo>
                  <a:pt x="1443734" y="420821"/>
                  <a:pt x="1432816" y="417379"/>
                  <a:pt x="1422400" y="412750"/>
                </a:cubicBezTo>
                <a:cubicBezTo>
                  <a:pt x="1413750" y="408905"/>
                  <a:pt x="1405650" y="403895"/>
                  <a:pt x="1397000" y="400050"/>
                </a:cubicBezTo>
                <a:cubicBezTo>
                  <a:pt x="1386584" y="395421"/>
                  <a:pt x="1375445" y="392448"/>
                  <a:pt x="1365250" y="387350"/>
                </a:cubicBezTo>
                <a:cubicBezTo>
                  <a:pt x="1358424" y="383937"/>
                  <a:pt x="1353026" y="378063"/>
                  <a:pt x="1346200" y="374650"/>
                </a:cubicBezTo>
                <a:cubicBezTo>
                  <a:pt x="1336005" y="369552"/>
                  <a:pt x="1324645" y="367048"/>
                  <a:pt x="1314450" y="361950"/>
                </a:cubicBezTo>
                <a:cubicBezTo>
                  <a:pt x="1303411" y="356430"/>
                  <a:pt x="1293739" y="348420"/>
                  <a:pt x="1282700" y="342900"/>
                </a:cubicBezTo>
                <a:cubicBezTo>
                  <a:pt x="1245220" y="324160"/>
                  <a:pt x="1245772" y="325731"/>
                  <a:pt x="1212850" y="317500"/>
                </a:cubicBezTo>
                <a:cubicBezTo>
                  <a:pt x="1140741" y="276295"/>
                  <a:pt x="1194347" y="309973"/>
                  <a:pt x="1136650" y="266700"/>
                </a:cubicBezTo>
                <a:cubicBezTo>
                  <a:pt x="1130545" y="262121"/>
                  <a:pt x="1123559" y="258768"/>
                  <a:pt x="1117600" y="254000"/>
                </a:cubicBezTo>
                <a:cubicBezTo>
                  <a:pt x="1091782" y="233345"/>
                  <a:pt x="1069752" y="207511"/>
                  <a:pt x="1041400" y="190500"/>
                </a:cubicBezTo>
                <a:cubicBezTo>
                  <a:pt x="1020233" y="177800"/>
                  <a:pt x="999978" y="163439"/>
                  <a:pt x="977900" y="152400"/>
                </a:cubicBezTo>
                <a:cubicBezTo>
                  <a:pt x="969433" y="148167"/>
                  <a:pt x="960719" y="144396"/>
                  <a:pt x="952500" y="139700"/>
                </a:cubicBezTo>
                <a:cubicBezTo>
                  <a:pt x="945874" y="135914"/>
                  <a:pt x="940424" y="130100"/>
                  <a:pt x="933450" y="127000"/>
                </a:cubicBezTo>
                <a:cubicBezTo>
                  <a:pt x="902201" y="113112"/>
                  <a:pt x="867198" y="107024"/>
                  <a:pt x="838200" y="88900"/>
                </a:cubicBezTo>
                <a:cubicBezTo>
                  <a:pt x="821267" y="78317"/>
                  <a:pt x="804930" y="66712"/>
                  <a:pt x="787400" y="57150"/>
                </a:cubicBezTo>
                <a:cubicBezTo>
                  <a:pt x="781524" y="53945"/>
                  <a:pt x="774337" y="53793"/>
                  <a:pt x="768350" y="50800"/>
                </a:cubicBezTo>
                <a:cubicBezTo>
                  <a:pt x="748858" y="41054"/>
                  <a:pt x="731114" y="27901"/>
                  <a:pt x="711200" y="19050"/>
                </a:cubicBezTo>
                <a:cubicBezTo>
                  <a:pt x="692850" y="10895"/>
                  <a:pt x="654050" y="0"/>
                  <a:pt x="654050" y="0"/>
                </a:cubicBezTo>
                <a:cubicBezTo>
                  <a:pt x="652170" y="4230"/>
                  <a:pt x="616647" y="79212"/>
                  <a:pt x="615950" y="95250"/>
                </a:cubicBezTo>
                <a:cubicBezTo>
                  <a:pt x="612346" y="178148"/>
                  <a:pt x="618401" y="178582"/>
                  <a:pt x="628650" y="234950"/>
                </a:cubicBezTo>
                <a:cubicBezTo>
                  <a:pt x="637590" y="284123"/>
                  <a:pt x="630154" y="258512"/>
                  <a:pt x="641350" y="292100"/>
                </a:cubicBezTo>
                <a:cubicBezTo>
                  <a:pt x="639233" y="353483"/>
                  <a:pt x="637668" y="414888"/>
                  <a:pt x="635000" y="476250"/>
                </a:cubicBezTo>
                <a:cubicBezTo>
                  <a:pt x="633434" y="512262"/>
                  <a:pt x="629960" y="548178"/>
                  <a:pt x="628650" y="584200"/>
                </a:cubicBezTo>
                <a:cubicBezTo>
                  <a:pt x="625726" y="664608"/>
                  <a:pt x="625954" y="745122"/>
                  <a:pt x="622300" y="825500"/>
                </a:cubicBezTo>
                <a:cubicBezTo>
                  <a:pt x="621715" y="838362"/>
                  <a:pt x="619073" y="851109"/>
                  <a:pt x="615950" y="863600"/>
                </a:cubicBezTo>
                <a:cubicBezTo>
                  <a:pt x="599568" y="929130"/>
                  <a:pt x="611399" y="879052"/>
                  <a:pt x="590550" y="920750"/>
                </a:cubicBezTo>
                <a:cubicBezTo>
                  <a:pt x="566963" y="967923"/>
                  <a:pt x="568059" y="999244"/>
                  <a:pt x="514350" y="1035050"/>
                </a:cubicBezTo>
                <a:cubicBezTo>
                  <a:pt x="508000" y="1039283"/>
                  <a:pt x="500434" y="1042103"/>
                  <a:pt x="495300" y="1047750"/>
                </a:cubicBezTo>
                <a:cubicBezTo>
                  <a:pt x="479066" y="1065608"/>
                  <a:pt x="466439" y="1086477"/>
                  <a:pt x="450850" y="1104900"/>
                </a:cubicBezTo>
                <a:cubicBezTo>
                  <a:pt x="443116" y="1114041"/>
                  <a:pt x="432634" y="1120721"/>
                  <a:pt x="425450" y="1130300"/>
                </a:cubicBezTo>
                <a:cubicBezTo>
                  <a:pt x="419770" y="1137873"/>
                  <a:pt x="418810" y="1148428"/>
                  <a:pt x="412750" y="1155700"/>
                </a:cubicBezTo>
                <a:cubicBezTo>
                  <a:pt x="407864" y="1161563"/>
                  <a:pt x="398834" y="1162753"/>
                  <a:pt x="393700" y="1168400"/>
                </a:cubicBezTo>
                <a:cubicBezTo>
                  <a:pt x="374095" y="1189966"/>
                  <a:pt x="349986" y="1225511"/>
                  <a:pt x="330200" y="1250950"/>
                </a:cubicBezTo>
                <a:cubicBezTo>
                  <a:pt x="321879" y="1261648"/>
                  <a:pt x="312572" y="1271597"/>
                  <a:pt x="304800" y="1282700"/>
                </a:cubicBezTo>
                <a:cubicBezTo>
                  <a:pt x="289983" y="1303867"/>
                  <a:pt x="278620" y="1327930"/>
                  <a:pt x="260350" y="1346200"/>
                </a:cubicBezTo>
                <a:cubicBezTo>
                  <a:pt x="254000" y="1352550"/>
                  <a:pt x="246520" y="1357942"/>
                  <a:pt x="241300" y="1365250"/>
                </a:cubicBezTo>
                <a:cubicBezTo>
                  <a:pt x="235798" y="1372953"/>
                  <a:pt x="233296" y="1382431"/>
                  <a:pt x="228600" y="1390650"/>
                </a:cubicBezTo>
                <a:cubicBezTo>
                  <a:pt x="224814" y="1397276"/>
                  <a:pt x="220479" y="1403595"/>
                  <a:pt x="215900" y="1409700"/>
                </a:cubicBezTo>
                <a:cubicBezTo>
                  <a:pt x="201420" y="1429007"/>
                  <a:pt x="184837" y="1446770"/>
                  <a:pt x="171450" y="1466850"/>
                </a:cubicBezTo>
                <a:cubicBezTo>
                  <a:pt x="167217" y="1473200"/>
                  <a:pt x="163636" y="1480037"/>
                  <a:pt x="158750" y="1485900"/>
                </a:cubicBezTo>
                <a:cubicBezTo>
                  <a:pt x="153001" y="1492799"/>
                  <a:pt x="145544" y="1498132"/>
                  <a:pt x="139700" y="1504950"/>
                </a:cubicBezTo>
                <a:cubicBezTo>
                  <a:pt x="112051" y="1537207"/>
                  <a:pt x="108875" y="1560275"/>
                  <a:pt x="63500" y="1587500"/>
                </a:cubicBezTo>
                <a:lnTo>
                  <a:pt x="31750" y="1606550"/>
                </a:lnTo>
                <a:cubicBezTo>
                  <a:pt x="8121" y="1638055"/>
                  <a:pt x="18571" y="1623144"/>
                  <a:pt x="0" y="165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8B54B11-BCA7-FB91-17AE-FFB32BB3D227}"/>
              </a:ext>
            </a:extLst>
          </p:cNvPr>
          <p:cNvSpPr/>
          <p:nvPr/>
        </p:nvSpPr>
        <p:spPr>
          <a:xfrm>
            <a:off x="4451350" y="4113155"/>
            <a:ext cx="1707444" cy="1735195"/>
          </a:xfrm>
          <a:custGeom>
            <a:avLst/>
            <a:gdLst>
              <a:gd name="connsiteX0" fmla="*/ 1073150 w 1707444"/>
              <a:gd name="connsiteY0" fmla="*/ 1735195 h 1735195"/>
              <a:gd name="connsiteX1" fmla="*/ 1663700 w 1707444"/>
              <a:gd name="connsiteY1" fmla="*/ 903345 h 1735195"/>
              <a:gd name="connsiteX2" fmla="*/ 1663700 w 1707444"/>
              <a:gd name="connsiteY2" fmla="*/ 896995 h 1735195"/>
              <a:gd name="connsiteX3" fmla="*/ 0 w 1707444"/>
              <a:gd name="connsiteY3" fmla="*/ 1645 h 17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444" h="1735195">
                <a:moveTo>
                  <a:pt x="1073150" y="1735195"/>
                </a:moveTo>
                <a:lnTo>
                  <a:pt x="1663700" y="903345"/>
                </a:lnTo>
                <a:cubicBezTo>
                  <a:pt x="1762125" y="763645"/>
                  <a:pt x="1663700" y="896995"/>
                  <a:pt x="1663700" y="896995"/>
                </a:cubicBezTo>
                <a:cubicBezTo>
                  <a:pt x="1386417" y="746712"/>
                  <a:pt x="266700" y="-40688"/>
                  <a:pt x="0" y="16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F32FD4F-D7CD-E40D-A2F4-C4C7FBD3B154}"/>
              </a:ext>
            </a:extLst>
          </p:cNvPr>
          <p:cNvSpPr/>
          <p:nvPr/>
        </p:nvSpPr>
        <p:spPr>
          <a:xfrm>
            <a:off x="5492750" y="4800600"/>
            <a:ext cx="724632" cy="1060450"/>
          </a:xfrm>
          <a:custGeom>
            <a:avLst/>
            <a:gdLst>
              <a:gd name="connsiteX0" fmla="*/ 0 w 724632"/>
              <a:gd name="connsiteY0" fmla="*/ 1060450 h 1060450"/>
              <a:gd name="connsiteX1" fmla="*/ 698500 w 724632"/>
              <a:gd name="connsiteY1" fmla="*/ 133350 h 1060450"/>
              <a:gd name="connsiteX2" fmla="*/ 533400 w 724632"/>
              <a:gd name="connsiteY2" fmla="*/ 0 h 106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632" h="1060450">
                <a:moveTo>
                  <a:pt x="0" y="1060450"/>
                </a:moveTo>
                <a:cubicBezTo>
                  <a:pt x="304800" y="685271"/>
                  <a:pt x="609600" y="310092"/>
                  <a:pt x="698500" y="133350"/>
                </a:cubicBezTo>
                <a:cubicBezTo>
                  <a:pt x="787400" y="-43392"/>
                  <a:pt x="628650" y="60325"/>
                  <a:pt x="53340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E264652-C2B6-9552-E03C-153F6B6AC99B}"/>
              </a:ext>
            </a:extLst>
          </p:cNvPr>
          <p:cNvSpPr txBox="1"/>
          <p:nvPr/>
        </p:nvSpPr>
        <p:spPr>
          <a:xfrm>
            <a:off x="3429415" y="2066736"/>
            <a:ext cx="5783509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FTP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구현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-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Test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서버에서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서버로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wowo.txt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파일 전송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4BE13B-8D3B-9780-8C78-FEEC7AD66A93}"/>
              </a:ext>
            </a:extLst>
          </p:cNvPr>
          <p:cNvGrpSpPr/>
          <p:nvPr/>
        </p:nvGrpSpPr>
        <p:grpSpPr>
          <a:xfrm>
            <a:off x="3418817" y="2545385"/>
            <a:ext cx="5354366" cy="3547440"/>
            <a:chOff x="1584343" y="2602650"/>
            <a:chExt cx="3955214" cy="3182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B0A8271-ED54-9923-A757-6E49ED193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62"/>
            <a:stretch/>
          </p:blipFill>
          <p:spPr>
            <a:xfrm>
              <a:off x="1584343" y="2602650"/>
              <a:ext cx="3955214" cy="31822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1F59D-99ED-4ACE-ABDE-5381F1FB6956}"/>
                </a:ext>
              </a:extLst>
            </p:cNvPr>
            <p:cNvSpPr/>
            <p:nvPr/>
          </p:nvSpPr>
          <p:spPr>
            <a:xfrm>
              <a:off x="1592172" y="4770367"/>
              <a:ext cx="1336051" cy="2489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37FB52-3E2D-C13E-B425-1CC3B5FA70D5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F736CF6-5428-CC4B-BD69-595234DA216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6F28007-9163-F85C-E3D6-C78B1BCA1896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2E22272-83B1-52CD-46D1-2FDBCBAC04B7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6" name="사각형: 잘린 한쪽 모서리 15">
                  <a:extLst>
                    <a:ext uri="{FF2B5EF4-FFF2-40B4-BE49-F238E27FC236}">
                      <a16:creationId xmlns:a16="http://schemas.microsoft.com/office/drawing/2014/main" id="{68719902-E24A-6D0F-3DC7-64AA16FFD52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61B30416-AEF5-94F3-F246-DC8314E38B1A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143BE4-63C5-45C2-6FCF-14A28E44C6C4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95BA9-D2A8-61CB-EC22-7F9AB800B52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CC917-DC90-52ED-4E63-6F9CF63F3ACB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DFFA51-AE0F-473A-4590-16FB916982A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948977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011C35-ED6B-0717-DEA0-14AE26937D92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AD34F52-B9B4-5786-892D-C4CB7D4C1778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D528317-89DB-28BC-9837-77AB8D3E6BE7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6A95E5-2DEE-83E8-0EE3-99D4BE352BD2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+mj-ea"/>
                    <a:ea typeface="+mj-ea"/>
                  </a:rPr>
                  <a:t>데이터와 </a:t>
                </a:r>
                <a:r>
                  <a:rPr lang="en-US" altLang="ko-KR" b="1" dirty="0">
                    <a:latin typeface="+mj-ea"/>
                    <a:ea typeface="+mj-ea"/>
                  </a:rPr>
                  <a:t>Log </a:t>
                </a:r>
                <a:r>
                  <a:rPr lang="ko-KR" altLang="en-US" b="1" dirty="0">
                    <a:latin typeface="+mj-ea"/>
                    <a:ea typeface="+mj-ea"/>
                  </a:rPr>
                  <a:t>기록의 분실 및 파손을 대비한 </a:t>
                </a:r>
                <a:r>
                  <a:rPr lang="en-US" altLang="ko-KR" b="1" dirty="0">
                    <a:latin typeface="+mj-ea"/>
                    <a:ea typeface="+mj-ea"/>
                  </a:rPr>
                  <a:t>Backup </a:t>
                </a:r>
                <a:r>
                  <a:rPr lang="ko-KR" altLang="en-US" b="1" dirty="0">
                    <a:latin typeface="+mj-ea"/>
                    <a:ea typeface="+mj-ea"/>
                  </a:rPr>
                  <a:t>서버 구축</a:t>
                </a:r>
              </a:p>
            </p:txBody>
          </p:sp>
          <p:sp>
            <p:nvSpPr>
              <p:cNvPr id="32" name="object 18">
                <a:extLst>
                  <a:ext uri="{FF2B5EF4-FFF2-40B4-BE49-F238E27FC236}">
                    <a16:creationId xmlns:a16="http://schemas.microsoft.com/office/drawing/2014/main" id="{BEC4EFA3-8E26-E90E-EE98-BB4CCF8C37C2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95A489-B421-B466-D08B-562378B932F9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데이터 보존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FFDF1F0-BB1C-C552-3919-BDEFD7A6F4A1}"/>
              </a:ext>
            </a:extLst>
          </p:cNvPr>
          <p:cNvSpPr/>
          <p:nvPr/>
        </p:nvSpPr>
        <p:spPr>
          <a:xfrm>
            <a:off x="3790950" y="4133850"/>
            <a:ext cx="2445119" cy="1651000"/>
          </a:xfrm>
          <a:custGeom>
            <a:avLst/>
            <a:gdLst>
              <a:gd name="connsiteX0" fmla="*/ 2076450 w 2445119"/>
              <a:gd name="connsiteY0" fmla="*/ 1587500 h 1651000"/>
              <a:gd name="connsiteX1" fmla="*/ 2127250 w 2445119"/>
              <a:gd name="connsiteY1" fmla="*/ 1530350 h 1651000"/>
              <a:gd name="connsiteX2" fmla="*/ 2165350 w 2445119"/>
              <a:gd name="connsiteY2" fmla="*/ 1485900 h 1651000"/>
              <a:gd name="connsiteX3" fmla="*/ 2178050 w 2445119"/>
              <a:gd name="connsiteY3" fmla="*/ 1460500 h 1651000"/>
              <a:gd name="connsiteX4" fmla="*/ 2203450 w 2445119"/>
              <a:gd name="connsiteY4" fmla="*/ 1435100 h 1651000"/>
              <a:gd name="connsiteX5" fmla="*/ 2222500 w 2445119"/>
              <a:gd name="connsiteY5" fmla="*/ 1409700 h 1651000"/>
              <a:gd name="connsiteX6" fmla="*/ 2235200 w 2445119"/>
              <a:gd name="connsiteY6" fmla="*/ 1371600 h 1651000"/>
              <a:gd name="connsiteX7" fmla="*/ 2241550 w 2445119"/>
              <a:gd name="connsiteY7" fmla="*/ 1352550 h 1651000"/>
              <a:gd name="connsiteX8" fmla="*/ 2254250 w 2445119"/>
              <a:gd name="connsiteY8" fmla="*/ 1327150 h 1651000"/>
              <a:gd name="connsiteX9" fmla="*/ 2260600 w 2445119"/>
              <a:gd name="connsiteY9" fmla="*/ 1295400 h 1651000"/>
              <a:gd name="connsiteX10" fmla="*/ 2266950 w 2445119"/>
              <a:gd name="connsiteY10" fmla="*/ 1257300 h 1651000"/>
              <a:gd name="connsiteX11" fmla="*/ 2286000 w 2445119"/>
              <a:gd name="connsiteY11" fmla="*/ 1200150 h 1651000"/>
              <a:gd name="connsiteX12" fmla="*/ 2298700 w 2445119"/>
              <a:gd name="connsiteY12" fmla="*/ 1181100 h 1651000"/>
              <a:gd name="connsiteX13" fmla="*/ 2324100 w 2445119"/>
              <a:gd name="connsiteY13" fmla="*/ 1123950 h 1651000"/>
              <a:gd name="connsiteX14" fmla="*/ 2349500 w 2445119"/>
              <a:gd name="connsiteY14" fmla="*/ 1066800 h 1651000"/>
              <a:gd name="connsiteX15" fmla="*/ 2381250 w 2445119"/>
              <a:gd name="connsiteY15" fmla="*/ 1028700 h 1651000"/>
              <a:gd name="connsiteX16" fmla="*/ 2393950 w 2445119"/>
              <a:gd name="connsiteY16" fmla="*/ 1009650 h 1651000"/>
              <a:gd name="connsiteX17" fmla="*/ 2425700 w 2445119"/>
              <a:gd name="connsiteY17" fmla="*/ 965200 h 1651000"/>
              <a:gd name="connsiteX18" fmla="*/ 2438400 w 2445119"/>
              <a:gd name="connsiteY18" fmla="*/ 939800 h 1651000"/>
              <a:gd name="connsiteX19" fmla="*/ 2438400 w 2445119"/>
              <a:gd name="connsiteY19" fmla="*/ 869950 h 1651000"/>
              <a:gd name="connsiteX20" fmla="*/ 2349500 w 2445119"/>
              <a:gd name="connsiteY20" fmla="*/ 844550 h 1651000"/>
              <a:gd name="connsiteX21" fmla="*/ 2330450 w 2445119"/>
              <a:gd name="connsiteY21" fmla="*/ 831850 h 1651000"/>
              <a:gd name="connsiteX22" fmla="*/ 2266950 w 2445119"/>
              <a:gd name="connsiteY22" fmla="*/ 819150 h 1651000"/>
              <a:gd name="connsiteX23" fmla="*/ 2209800 w 2445119"/>
              <a:gd name="connsiteY23" fmla="*/ 806450 h 1651000"/>
              <a:gd name="connsiteX24" fmla="*/ 2184400 w 2445119"/>
              <a:gd name="connsiteY24" fmla="*/ 800100 h 1651000"/>
              <a:gd name="connsiteX25" fmla="*/ 2133600 w 2445119"/>
              <a:gd name="connsiteY25" fmla="*/ 768350 h 1651000"/>
              <a:gd name="connsiteX26" fmla="*/ 2114550 w 2445119"/>
              <a:gd name="connsiteY26" fmla="*/ 762000 h 1651000"/>
              <a:gd name="connsiteX27" fmla="*/ 2051050 w 2445119"/>
              <a:gd name="connsiteY27" fmla="*/ 717550 h 1651000"/>
              <a:gd name="connsiteX28" fmla="*/ 2006600 w 2445119"/>
              <a:gd name="connsiteY28" fmla="*/ 692150 h 1651000"/>
              <a:gd name="connsiteX29" fmla="*/ 1974850 w 2445119"/>
              <a:gd name="connsiteY29" fmla="*/ 666750 h 1651000"/>
              <a:gd name="connsiteX30" fmla="*/ 1930400 w 2445119"/>
              <a:gd name="connsiteY30" fmla="*/ 647700 h 1651000"/>
              <a:gd name="connsiteX31" fmla="*/ 1892300 w 2445119"/>
              <a:gd name="connsiteY31" fmla="*/ 622300 h 1651000"/>
              <a:gd name="connsiteX32" fmla="*/ 1860550 w 2445119"/>
              <a:gd name="connsiteY32" fmla="*/ 609600 h 1651000"/>
              <a:gd name="connsiteX33" fmla="*/ 1816100 w 2445119"/>
              <a:gd name="connsiteY33" fmla="*/ 584200 h 1651000"/>
              <a:gd name="connsiteX34" fmla="*/ 1765300 w 2445119"/>
              <a:gd name="connsiteY34" fmla="*/ 558800 h 1651000"/>
              <a:gd name="connsiteX35" fmla="*/ 1733550 w 2445119"/>
              <a:gd name="connsiteY35" fmla="*/ 539750 h 1651000"/>
              <a:gd name="connsiteX36" fmla="*/ 1682750 w 2445119"/>
              <a:gd name="connsiteY36" fmla="*/ 520700 h 1651000"/>
              <a:gd name="connsiteX37" fmla="*/ 1657350 w 2445119"/>
              <a:gd name="connsiteY37" fmla="*/ 508000 h 1651000"/>
              <a:gd name="connsiteX38" fmla="*/ 1549400 w 2445119"/>
              <a:gd name="connsiteY38" fmla="*/ 476250 h 1651000"/>
              <a:gd name="connsiteX39" fmla="*/ 1479550 w 2445119"/>
              <a:gd name="connsiteY39" fmla="*/ 438150 h 1651000"/>
              <a:gd name="connsiteX40" fmla="*/ 1454150 w 2445119"/>
              <a:gd name="connsiteY40" fmla="*/ 425450 h 1651000"/>
              <a:gd name="connsiteX41" fmla="*/ 1422400 w 2445119"/>
              <a:gd name="connsiteY41" fmla="*/ 412750 h 1651000"/>
              <a:gd name="connsiteX42" fmla="*/ 1397000 w 2445119"/>
              <a:gd name="connsiteY42" fmla="*/ 400050 h 1651000"/>
              <a:gd name="connsiteX43" fmla="*/ 1365250 w 2445119"/>
              <a:gd name="connsiteY43" fmla="*/ 387350 h 1651000"/>
              <a:gd name="connsiteX44" fmla="*/ 1346200 w 2445119"/>
              <a:gd name="connsiteY44" fmla="*/ 374650 h 1651000"/>
              <a:gd name="connsiteX45" fmla="*/ 1314450 w 2445119"/>
              <a:gd name="connsiteY45" fmla="*/ 361950 h 1651000"/>
              <a:gd name="connsiteX46" fmla="*/ 1282700 w 2445119"/>
              <a:gd name="connsiteY46" fmla="*/ 342900 h 1651000"/>
              <a:gd name="connsiteX47" fmla="*/ 1212850 w 2445119"/>
              <a:gd name="connsiteY47" fmla="*/ 317500 h 1651000"/>
              <a:gd name="connsiteX48" fmla="*/ 1136650 w 2445119"/>
              <a:gd name="connsiteY48" fmla="*/ 266700 h 1651000"/>
              <a:gd name="connsiteX49" fmla="*/ 1117600 w 2445119"/>
              <a:gd name="connsiteY49" fmla="*/ 254000 h 1651000"/>
              <a:gd name="connsiteX50" fmla="*/ 1041400 w 2445119"/>
              <a:gd name="connsiteY50" fmla="*/ 190500 h 1651000"/>
              <a:gd name="connsiteX51" fmla="*/ 977900 w 2445119"/>
              <a:gd name="connsiteY51" fmla="*/ 152400 h 1651000"/>
              <a:gd name="connsiteX52" fmla="*/ 952500 w 2445119"/>
              <a:gd name="connsiteY52" fmla="*/ 139700 h 1651000"/>
              <a:gd name="connsiteX53" fmla="*/ 933450 w 2445119"/>
              <a:gd name="connsiteY53" fmla="*/ 127000 h 1651000"/>
              <a:gd name="connsiteX54" fmla="*/ 838200 w 2445119"/>
              <a:gd name="connsiteY54" fmla="*/ 88900 h 1651000"/>
              <a:gd name="connsiteX55" fmla="*/ 787400 w 2445119"/>
              <a:gd name="connsiteY55" fmla="*/ 57150 h 1651000"/>
              <a:gd name="connsiteX56" fmla="*/ 768350 w 2445119"/>
              <a:gd name="connsiteY56" fmla="*/ 50800 h 1651000"/>
              <a:gd name="connsiteX57" fmla="*/ 711200 w 2445119"/>
              <a:gd name="connsiteY57" fmla="*/ 19050 h 1651000"/>
              <a:gd name="connsiteX58" fmla="*/ 654050 w 2445119"/>
              <a:gd name="connsiteY58" fmla="*/ 0 h 1651000"/>
              <a:gd name="connsiteX59" fmla="*/ 615950 w 2445119"/>
              <a:gd name="connsiteY59" fmla="*/ 95250 h 1651000"/>
              <a:gd name="connsiteX60" fmla="*/ 628650 w 2445119"/>
              <a:gd name="connsiteY60" fmla="*/ 234950 h 1651000"/>
              <a:gd name="connsiteX61" fmla="*/ 641350 w 2445119"/>
              <a:gd name="connsiteY61" fmla="*/ 292100 h 1651000"/>
              <a:gd name="connsiteX62" fmla="*/ 635000 w 2445119"/>
              <a:gd name="connsiteY62" fmla="*/ 476250 h 1651000"/>
              <a:gd name="connsiteX63" fmla="*/ 628650 w 2445119"/>
              <a:gd name="connsiteY63" fmla="*/ 584200 h 1651000"/>
              <a:gd name="connsiteX64" fmla="*/ 622300 w 2445119"/>
              <a:gd name="connsiteY64" fmla="*/ 825500 h 1651000"/>
              <a:gd name="connsiteX65" fmla="*/ 615950 w 2445119"/>
              <a:gd name="connsiteY65" fmla="*/ 863600 h 1651000"/>
              <a:gd name="connsiteX66" fmla="*/ 590550 w 2445119"/>
              <a:gd name="connsiteY66" fmla="*/ 920750 h 1651000"/>
              <a:gd name="connsiteX67" fmla="*/ 514350 w 2445119"/>
              <a:gd name="connsiteY67" fmla="*/ 1035050 h 1651000"/>
              <a:gd name="connsiteX68" fmla="*/ 495300 w 2445119"/>
              <a:gd name="connsiteY68" fmla="*/ 1047750 h 1651000"/>
              <a:gd name="connsiteX69" fmla="*/ 450850 w 2445119"/>
              <a:gd name="connsiteY69" fmla="*/ 1104900 h 1651000"/>
              <a:gd name="connsiteX70" fmla="*/ 425450 w 2445119"/>
              <a:gd name="connsiteY70" fmla="*/ 1130300 h 1651000"/>
              <a:gd name="connsiteX71" fmla="*/ 412750 w 2445119"/>
              <a:gd name="connsiteY71" fmla="*/ 1155700 h 1651000"/>
              <a:gd name="connsiteX72" fmla="*/ 393700 w 2445119"/>
              <a:gd name="connsiteY72" fmla="*/ 1168400 h 1651000"/>
              <a:gd name="connsiteX73" fmla="*/ 330200 w 2445119"/>
              <a:gd name="connsiteY73" fmla="*/ 1250950 h 1651000"/>
              <a:gd name="connsiteX74" fmla="*/ 304800 w 2445119"/>
              <a:gd name="connsiteY74" fmla="*/ 1282700 h 1651000"/>
              <a:gd name="connsiteX75" fmla="*/ 260350 w 2445119"/>
              <a:gd name="connsiteY75" fmla="*/ 1346200 h 1651000"/>
              <a:gd name="connsiteX76" fmla="*/ 241300 w 2445119"/>
              <a:gd name="connsiteY76" fmla="*/ 1365250 h 1651000"/>
              <a:gd name="connsiteX77" fmla="*/ 228600 w 2445119"/>
              <a:gd name="connsiteY77" fmla="*/ 1390650 h 1651000"/>
              <a:gd name="connsiteX78" fmla="*/ 215900 w 2445119"/>
              <a:gd name="connsiteY78" fmla="*/ 1409700 h 1651000"/>
              <a:gd name="connsiteX79" fmla="*/ 171450 w 2445119"/>
              <a:gd name="connsiteY79" fmla="*/ 1466850 h 1651000"/>
              <a:gd name="connsiteX80" fmla="*/ 158750 w 2445119"/>
              <a:gd name="connsiteY80" fmla="*/ 1485900 h 1651000"/>
              <a:gd name="connsiteX81" fmla="*/ 139700 w 2445119"/>
              <a:gd name="connsiteY81" fmla="*/ 1504950 h 1651000"/>
              <a:gd name="connsiteX82" fmla="*/ 63500 w 2445119"/>
              <a:gd name="connsiteY82" fmla="*/ 1587500 h 1651000"/>
              <a:gd name="connsiteX83" fmla="*/ 31750 w 2445119"/>
              <a:gd name="connsiteY83" fmla="*/ 1606550 h 1651000"/>
              <a:gd name="connsiteX84" fmla="*/ 0 w 2445119"/>
              <a:gd name="connsiteY84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45119" h="1651000">
                <a:moveTo>
                  <a:pt x="2076450" y="1587500"/>
                </a:moveTo>
                <a:cubicBezTo>
                  <a:pt x="2135504" y="1528446"/>
                  <a:pt x="2085205" y="1581739"/>
                  <a:pt x="2127250" y="1530350"/>
                </a:cubicBezTo>
                <a:cubicBezTo>
                  <a:pt x="2139607" y="1515246"/>
                  <a:pt x="2153872" y="1501682"/>
                  <a:pt x="2165350" y="1485900"/>
                </a:cubicBezTo>
                <a:cubicBezTo>
                  <a:pt x="2170918" y="1478244"/>
                  <a:pt x="2172370" y="1468073"/>
                  <a:pt x="2178050" y="1460500"/>
                </a:cubicBezTo>
                <a:cubicBezTo>
                  <a:pt x="2185234" y="1450921"/>
                  <a:pt x="2195565" y="1444111"/>
                  <a:pt x="2203450" y="1435100"/>
                </a:cubicBezTo>
                <a:cubicBezTo>
                  <a:pt x="2210419" y="1427135"/>
                  <a:pt x="2216150" y="1418167"/>
                  <a:pt x="2222500" y="1409700"/>
                </a:cubicBezTo>
                <a:lnTo>
                  <a:pt x="2235200" y="1371600"/>
                </a:lnTo>
                <a:cubicBezTo>
                  <a:pt x="2237317" y="1365250"/>
                  <a:pt x="2238557" y="1358537"/>
                  <a:pt x="2241550" y="1352550"/>
                </a:cubicBezTo>
                <a:lnTo>
                  <a:pt x="2254250" y="1327150"/>
                </a:lnTo>
                <a:cubicBezTo>
                  <a:pt x="2256367" y="1316567"/>
                  <a:pt x="2258669" y="1306019"/>
                  <a:pt x="2260600" y="1295400"/>
                </a:cubicBezTo>
                <a:cubicBezTo>
                  <a:pt x="2262903" y="1282732"/>
                  <a:pt x="2263633" y="1269740"/>
                  <a:pt x="2266950" y="1257300"/>
                </a:cubicBezTo>
                <a:cubicBezTo>
                  <a:pt x="2272124" y="1237898"/>
                  <a:pt x="2274861" y="1216858"/>
                  <a:pt x="2286000" y="1200150"/>
                </a:cubicBezTo>
                <a:lnTo>
                  <a:pt x="2298700" y="1181100"/>
                </a:lnTo>
                <a:cubicBezTo>
                  <a:pt x="2310818" y="1132629"/>
                  <a:pt x="2296637" y="1178877"/>
                  <a:pt x="2324100" y="1123950"/>
                </a:cubicBezTo>
                <a:cubicBezTo>
                  <a:pt x="2333073" y="1106004"/>
                  <a:pt x="2337717" y="1083633"/>
                  <a:pt x="2349500" y="1066800"/>
                </a:cubicBezTo>
                <a:cubicBezTo>
                  <a:pt x="2358980" y="1053257"/>
                  <a:pt x="2371101" y="1041749"/>
                  <a:pt x="2381250" y="1028700"/>
                </a:cubicBezTo>
                <a:cubicBezTo>
                  <a:pt x="2385935" y="1022676"/>
                  <a:pt x="2389514" y="1015860"/>
                  <a:pt x="2393950" y="1009650"/>
                </a:cubicBezTo>
                <a:cubicBezTo>
                  <a:pt x="2403685" y="996021"/>
                  <a:pt x="2417149" y="980165"/>
                  <a:pt x="2425700" y="965200"/>
                </a:cubicBezTo>
                <a:cubicBezTo>
                  <a:pt x="2430396" y="956981"/>
                  <a:pt x="2434167" y="948267"/>
                  <a:pt x="2438400" y="939800"/>
                </a:cubicBezTo>
                <a:cubicBezTo>
                  <a:pt x="2440206" y="928963"/>
                  <a:pt x="2452571" y="882547"/>
                  <a:pt x="2438400" y="869950"/>
                </a:cubicBezTo>
                <a:cubicBezTo>
                  <a:pt x="2420269" y="853833"/>
                  <a:pt x="2373598" y="848566"/>
                  <a:pt x="2349500" y="844550"/>
                </a:cubicBezTo>
                <a:cubicBezTo>
                  <a:pt x="2343150" y="840317"/>
                  <a:pt x="2337744" y="834094"/>
                  <a:pt x="2330450" y="831850"/>
                </a:cubicBezTo>
                <a:cubicBezTo>
                  <a:pt x="2309819" y="825502"/>
                  <a:pt x="2288073" y="823597"/>
                  <a:pt x="2266950" y="819150"/>
                </a:cubicBezTo>
                <a:cubicBezTo>
                  <a:pt x="2247854" y="815130"/>
                  <a:pt x="2228815" y="810838"/>
                  <a:pt x="2209800" y="806450"/>
                </a:cubicBezTo>
                <a:cubicBezTo>
                  <a:pt x="2201296" y="804488"/>
                  <a:pt x="2192572" y="803164"/>
                  <a:pt x="2184400" y="800100"/>
                </a:cubicBezTo>
                <a:cubicBezTo>
                  <a:pt x="2144911" y="785292"/>
                  <a:pt x="2171742" y="790145"/>
                  <a:pt x="2133600" y="768350"/>
                </a:cubicBezTo>
                <a:cubicBezTo>
                  <a:pt x="2127788" y="765029"/>
                  <a:pt x="2120900" y="764117"/>
                  <a:pt x="2114550" y="762000"/>
                </a:cubicBezTo>
                <a:cubicBezTo>
                  <a:pt x="2094285" y="746801"/>
                  <a:pt x="2072939" y="730058"/>
                  <a:pt x="2051050" y="717550"/>
                </a:cubicBezTo>
                <a:cubicBezTo>
                  <a:pt x="2036233" y="709083"/>
                  <a:pt x="2020799" y="701616"/>
                  <a:pt x="2006600" y="692150"/>
                </a:cubicBezTo>
                <a:cubicBezTo>
                  <a:pt x="1995323" y="684632"/>
                  <a:pt x="1986557" y="673579"/>
                  <a:pt x="1974850" y="666750"/>
                </a:cubicBezTo>
                <a:cubicBezTo>
                  <a:pt x="1960926" y="658628"/>
                  <a:pt x="1944593" y="655343"/>
                  <a:pt x="1930400" y="647700"/>
                </a:cubicBezTo>
                <a:cubicBezTo>
                  <a:pt x="1916961" y="640464"/>
                  <a:pt x="1905700" y="629609"/>
                  <a:pt x="1892300" y="622300"/>
                </a:cubicBezTo>
                <a:cubicBezTo>
                  <a:pt x="1882293" y="616842"/>
                  <a:pt x="1870745" y="614698"/>
                  <a:pt x="1860550" y="609600"/>
                </a:cubicBezTo>
                <a:cubicBezTo>
                  <a:pt x="1845286" y="601968"/>
                  <a:pt x="1831157" y="592231"/>
                  <a:pt x="1816100" y="584200"/>
                </a:cubicBezTo>
                <a:cubicBezTo>
                  <a:pt x="1799395" y="575291"/>
                  <a:pt x="1781534" y="568540"/>
                  <a:pt x="1765300" y="558800"/>
                </a:cubicBezTo>
                <a:cubicBezTo>
                  <a:pt x="1754717" y="552450"/>
                  <a:pt x="1744756" y="544922"/>
                  <a:pt x="1733550" y="539750"/>
                </a:cubicBezTo>
                <a:cubicBezTo>
                  <a:pt x="1717130" y="532171"/>
                  <a:pt x="1699444" y="527656"/>
                  <a:pt x="1682750" y="520700"/>
                </a:cubicBezTo>
                <a:cubicBezTo>
                  <a:pt x="1674012" y="517059"/>
                  <a:pt x="1666276" y="511150"/>
                  <a:pt x="1657350" y="508000"/>
                </a:cubicBezTo>
                <a:cubicBezTo>
                  <a:pt x="1606411" y="490021"/>
                  <a:pt x="1590619" y="486555"/>
                  <a:pt x="1549400" y="476250"/>
                </a:cubicBezTo>
                <a:cubicBezTo>
                  <a:pt x="1515462" y="442312"/>
                  <a:pt x="1542988" y="464582"/>
                  <a:pt x="1479550" y="438150"/>
                </a:cubicBezTo>
                <a:cubicBezTo>
                  <a:pt x="1470812" y="434509"/>
                  <a:pt x="1462800" y="429295"/>
                  <a:pt x="1454150" y="425450"/>
                </a:cubicBezTo>
                <a:cubicBezTo>
                  <a:pt x="1443734" y="420821"/>
                  <a:pt x="1432816" y="417379"/>
                  <a:pt x="1422400" y="412750"/>
                </a:cubicBezTo>
                <a:cubicBezTo>
                  <a:pt x="1413750" y="408905"/>
                  <a:pt x="1405650" y="403895"/>
                  <a:pt x="1397000" y="400050"/>
                </a:cubicBezTo>
                <a:cubicBezTo>
                  <a:pt x="1386584" y="395421"/>
                  <a:pt x="1375445" y="392448"/>
                  <a:pt x="1365250" y="387350"/>
                </a:cubicBezTo>
                <a:cubicBezTo>
                  <a:pt x="1358424" y="383937"/>
                  <a:pt x="1353026" y="378063"/>
                  <a:pt x="1346200" y="374650"/>
                </a:cubicBezTo>
                <a:cubicBezTo>
                  <a:pt x="1336005" y="369552"/>
                  <a:pt x="1324645" y="367048"/>
                  <a:pt x="1314450" y="361950"/>
                </a:cubicBezTo>
                <a:cubicBezTo>
                  <a:pt x="1303411" y="356430"/>
                  <a:pt x="1293739" y="348420"/>
                  <a:pt x="1282700" y="342900"/>
                </a:cubicBezTo>
                <a:cubicBezTo>
                  <a:pt x="1245220" y="324160"/>
                  <a:pt x="1245772" y="325731"/>
                  <a:pt x="1212850" y="317500"/>
                </a:cubicBezTo>
                <a:cubicBezTo>
                  <a:pt x="1140741" y="276295"/>
                  <a:pt x="1194347" y="309973"/>
                  <a:pt x="1136650" y="266700"/>
                </a:cubicBezTo>
                <a:cubicBezTo>
                  <a:pt x="1130545" y="262121"/>
                  <a:pt x="1123559" y="258768"/>
                  <a:pt x="1117600" y="254000"/>
                </a:cubicBezTo>
                <a:cubicBezTo>
                  <a:pt x="1091782" y="233345"/>
                  <a:pt x="1069752" y="207511"/>
                  <a:pt x="1041400" y="190500"/>
                </a:cubicBezTo>
                <a:cubicBezTo>
                  <a:pt x="1020233" y="177800"/>
                  <a:pt x="999978" y="163439"/>
                  <a:pt x="977900" y="152400"/>
                </a:cubicBezTo>
                <a:cubicBezTo>
                  <a:pt x="969433" y="148167"/>
                  <a:pt x="960719" y="144396"/>
                  <a:pt x="952500" y="139700"/>
                </a:cubicBezTo>
                <a:cubicBezTo>
                  <a:pt x="945874" y="135914"/>
                  <a:pt x="940424" y="130100"/>
                  <a:pt x="933450" y="127000"/>
                </a:cubicBezTo>
                <a:cubicBezTo>
                  <a:pt x="902201" y="113112"/>
                  <a:pt x="867198" y="107024"/>
                  <a:pt x="838200" y="88900"/>
                </a:cubicBezTo>
                <a:cubicBezTo>
                  <a:pt x="821267" y="78317"/>
                  <a:pt x="804930" y="66712"/>
                  <a:pt x="787400" y="57150"/>
                </a:cubicBezTo>
                <a:cubicBezTo>
                  <a:pt x="781524" y="53945"/>
                  <a:pt x="774337" y="53793"/>
                  <a:pt x="768350" y="50800"/>
                </a:cubicBezTo>
                <a:cubicBezTo>
                  <a:pt x="748858" y="41054"/>
                  <a:pt x="731114" y="27901"/>
                  <a:pt x="711200" y="19050"/>
                </a:cubicBezTo>
                <a:cubicBezTo>
                  <a:pt x="692850" y="10895"/>
                  <a:pt x="654050" y="0"/>
                  <a:pt x="654050" y="0"/>
                </a:cubicBezTo>
                <a:cubicBezTo>
                  <a:pt x="652170" y="4230"/>
                  <a:pt x="616647" y="79212"/>
                  <a:pt x="615950" y="95250"/>
                </a:cubicBezTo>
                <a:cubicBezTo>
                  <a:pt x="612346" y="178148"/>
                  <a:pt x="618401" y="178582"/>
                  <a:pt x="628650" y="234950"/>
                </a:cubicBezTo>
                <a:cubicBezTo>
                  <a:pt x="637590" y="284123"/>
                  <a:pt x="630154" y="258512"/>
                  <a:pt x="641350" y="292100"/>
                </a:cubicBezTo>
                <a:cubicBezTo>
                  <a:pt x="639233" y="353483"/>
                  <a:pt x="637668" y="414888"/>
                  <a:pt x="635000" y="476250"/>
                </a:cubicBezTo>
                <a:cubicBezTo>
                  <a:pt x="633434" y="512262"/>
                  <a:pt x="629960" y="548178"/>
                  <a:pt x="628650" y="584200"/>
                </a:cubicBezTo>
                <a:cubicBezTo>
                  <a:pt x="625726" y="664608"/>
                  <a:pt x="625954" y="745122"/>
                  <a:pt x="622300" y="825500"/>
                </a:cubicBezTo>
                <a:cubicBezTo>
                  <a:pt x="621715" y="838362"/>
                  <a:pt x="619073" y="851109"/>
                  <a:pt x="615950" y="863600"/>
                </a:cubicBezTo>
                <a:cubicBezTo>
                  <a:pt x="599568" y="929130"/>
                  <a:pt x="611399" y="879052"/>
                  <a:pt x="590550" y="920750"/>
                </a:cubicBezTo>
                <a:cubicBezTo>
                  <a:pt x="566963" y="967923"/>
                  <a:pt x="568059" y="999244"/>
                  <a:pt x="514350" y="1035050"/>
                </a:cubicBezTo>
                <a:cubicBezTo>
                  <a:pt x="508000" y="1039283"/>
                  <a:pt x="500434" y="1042103"/>
                  <a:pt x="495300" y="1047750"/>
                </a:cubicBezTo>
                <a:cubicBezTo>
                  <a:pt x="479066" y="1065608"/>
                  <a:pt x="466439" y="1086477"/>
                  <a:pt x="450850" y="1104900"/>
                </a:cubicBezTo>
                <a:cubicBezTo>
                  <a:pt x="443116" y="1114041"/>
                  <a:pt x="432634" y="1120721"/>
                  <a:pt x="425450" y="1130300"/>
                </a:cubicBezTo>
                <a:cubicBezTo>
                  <a:pt x="419770" y="1137873"/>
                  <a:pt x="418810" y="1148428"/>
                  <a:pt x="412750" y="1155700"/>
                </a:cubicBezTo>
                <a:cubicBezTo>
                  <a:pt x="407864" y="1161563"/>
                  <a:pt x="398834" y="1162753"/>
                  <a:pt x="393700" y="1168400"/>
                </a:cubicBezTo>
                <a:cubicBezTo>
                  <a:pt x="374095" y="1189966"/>
                  <a:pt x="349986" y="1225511"/>
                  <a:pt x="330200" y="1250950"/>
                </a:cubicBezTo>
                <a:cubicBezTo>
                  <a:pt x="321879" y="1261648"/>
                  <a:pt x="312572" y="1271597"/>
                  <a:pt x="304800" y="1282700"/>
                </a:cubicBezTo>
                <a:cubicBezTo>
                  <a:pt x="289983" y="1303867"/>
                  <a:pt x="278620" y="1327930"/>
                  <a:pt x="260350" y="1346200"/>
                </a:cubicBezTo>
                <a:cubicBezTo>
                  <a:pt x="254000" y="1352550"/>
                  <a:pt x="246520" y="1357942"/>
                  <a:pt x="241300" y="1365250"/>
                </a:cubicBezTo>
                <a:cubicBezTo>
                  <a:pt x="235798" y="1372953"/>
                  <a:pt x="233296" y="1382431"/>
                  <a:pt x="228600" y="1390650"/>
                </a:cubicBezTo>
                <a:cubicBezTo>
                  <a:pt x="224814" y="1397276"/>
                  <a:pt x="220479" y="1403595"/>
                  <a:pt x="215900" y="1409700"/>
                </a:cubicBezTo>
                <a:cubicBezTo>
                  <a:pt x="201420" y="1429007"/>
                  <a:pt x="184837" y="1446770"/>
                  <a:pt x="171450" y="1466850"/>
                </a:cubicBezTo>
                <a:cubicBezTo>
                  <a:pt x="167217" y="1473200"/>
                  <a:pt x="163636" y="1480037"/>
                  <a:pt x="158750" y="1485900"/>
                </a:cubicBezTo>
                <a:cubicBezTo>
                  <a:pt x="153001" y="1492799"/>
                  <a:pt x="145544" y="1498132"/>
                  <a:pt x="139700" y="1504950"/>
                </a:cubicBezTo>
                <a:cubicBezTo>
                  <a:pt x="112051" y="1537207"/>
                  <a:pt x="108875" y="1560275"/>
                  <a:pt x="63500" y="1587500"/>
                </a:cubicBezTo>
                <a:lnTo>
                  <a:pt x="31750" y="1606550"/>
                </a:lnTo>
                <a:cubicBezTo>
                  <a:pt x="8121" y="1638055"/>
                  <a:pt x="18571" y="1623144"/>
                  <a:pt x="0" y="165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F32FD4F-D7CD-E40D-A2F4-C4C7FBD3B154}"/>
              </a:ext>
            </a:extLst>
          </p:cNvPr>
          <p:cNvSpPr/>
          <p:nvPr/>
        </p:nvSpPr>
        <p:spPr>
          <a:xfrm>
            <a:off x="5492750" y="4800600"/>
            <a:ext cx="724632" cy="1060450"/>
          </a:xfrm>
          <a:custGeom>
            <a:avLst/>
            <a:gdLst>
              <a:gd name="connsiteX0" fmla="*/ 0 w 724632"/>
              <a:gd name="connsiteY0" fmla="*/ 1060450 h 1060450"/>
              <a:gd name="connsiteX1" fmla="*/ 698500 w 724632"/>
              <a:gd name="connsiteY1" fmla="*/ 133350 h 1060450"/>
              <a:gd name="connsiteX2" fmla="*/ 533400 w 724632"/>
              <a:gd name="connsiteY2" fmla="*/ 0 h 106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632" h="1060450">
                <a:moveTo>
                  <a:pt x="0" y="1060450"/>
                </a:moveTo>
                <a:cubicBezTo>
                  <a:pt x="304800" y="685271"/>
                  <a:pt x="609600" y="310092"/>
                  <a:pt x="698500" y="133350"/>
                </a:cubicBezTo>
                <a:cubicBezTo>
                  <a:pt x="787400" y="-43392"/>
                  <a:pt x="628650" y="60325"/>
                  <a:pt x="533400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0CDC1-B221-8B86-7DED-C0486D56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610200"/>
            <a:ext cx="4904326" cy="3174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F1FB9A-B368-1AEB-CD1A-4C7B8968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01" y="2639233"/>
            <a:ext cx="5377324" cy="31456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618C0E-C5D7-A7FD-C423-1FD0B9EAB37E}"/>
              </a:ext>
            </a:extLst>
          </p:cNvPr>
          <p:cNvSpPr/>
          <p:nvPr/>
        </p:nvSpPr>
        <p:spPr>
          <a:xfrm>
            <a:off x="2760006" y="5206334"/>
            <a:ext cx="2259316" cy="248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F85C79-EAC2-22A4-FF4D-48493F6C331A}"/>
              </a:ext>
            </a:extLst>
          </p:cNvPr>
          <p:cNvSpPr/>
          <p:nvPr/>
        </p:nvSpPr>
        <p:spPr>
          <a:xfrm>
            <a:off x="8213149" y="5120757"/>
            <a:ext cx="1754891" cy="334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80D479-C983-17E3-4C9B-BE1DA32224CC}"/>
              </a:ext>
            </a:extLst>
          </p:cNvPr>
          <p:cNvSpPr/>
          <p:nvPr/>
        </p:nvSpPr>
        <p:spPr>
          <a:xfrm>
            <a:off x="600075" y="2630316"/>
            <a:ext cx="3685524" cy="334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0D103A-50B8-A54D-4BBB-5B2EAA12B26E}"/>
              </a:ext>
            </a:extLst>
          </p:cNvPr>
          <p:cNvSpPr/>
          <p:nvPr/>
        </p:nvSpPr>
        <p:spPr>
          <a:xfrm>
            <a:off x="6215026" y="2628225"/>
            <a:ext cx="3707714" cy="334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3A5BA-ECDE-8439-6B1B-5F46C6D386FF}"/>
              </a:ext>
            </a:extLst>
          </p:cNvPr>
          <p:cNvSpPr txBox="1"/>
          <p:nvPr/>
        </p:nvSpPr>
        <p:spPr>
          <a:xfrm>
            <a:off x="535023" y="2230810"/>
            <a:ext cx="30530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Main </a:t>
            </a:r>
            <a:r>
              <a:rPr lang="ko-KR" altLang="en-US" b="1" dirty="0"/>
              <a:t>서버 </a:t>
            </a:r>
            <a:r>
              <a:rPr lang="en-US" altLang="ko-KR" b="1" dirty="0"/>
              <a:t>FTP </a:t>
            </a:r>
            <a:r>
              <a:rPr lang="ko-KR" altLang="en-US" b="1" dirty="0"/>
              <a:t>파일 리스트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9C23-5FB4-63E8-0C04-7DE68F23DB7B}"/>
              </a:ext>
            </a:extLst>
          </p:cNvPr>
          <p:cNvSpPr txBox="1"/>
          <p:nvPr/>
        </p:nvSpPr>
        <p:spPr>
          <a:xfrm>
            <a:off x="6138045" y="2256589"/>
            <a:ext cx="33865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Backup </a:t>
            </a:r>
            <a:r>
              <a:rPr lang="ko-KR" altLang="en-US" b="1" dirty="0"/>
              <a:t>서버 </a:t>
            </a:r>
            <a:r>
              <a:rPr lang="en-US" altLang="ko-KR" b="1" dirty="0"/>
              <a:t>FTP </a:t>
            </a:r>
            <a:r>
              <a:rPr lang="ko-KR" altLang="en-US" b="1" dirty="0"/>
              <a:t>파일 리스트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7C61D6-0E34-F5A7-9ABC-ADAFDD1A5E7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82020" y="5288036"/>
            <a:ext cx="3131129" cy="4278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7353B3-6D18-2858-DAF9-40DF61EC7DF6}"/>
              </a:ext>
            </a:extLst>
          </p:cNvPr>
          <p:cNvSpPr txBox="1"/>
          <p:nvPr/>
        </p:nvSpPr>
        <p:spPr>
          <a:xfrm>
            <a:off x="4699615" y="2618249"/>
            <a:ext cx="71045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40A118-5FDD-A21D-22F2-A5A6B6DA4C5B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75A0928-5E59-3247-2F51-FAB71959BA26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3912DD0-9168-BE33-92D6-9F9D832A9B90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B9A4B6F-BED5-8BBC-9A43-1923BB7A872A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3" name="사각형: 잘린 한쪽 모서리 22">
                  <a:extLst>
                    <a:ext uri="{FF2B5EF4-FFF2-40B4-BE49-F238E27FC236}">
                      <a16:creationId xmlns:a16="http://schemas.microsoft.com/office/drawing/2014/main" id="{2D2300FA-5253-6EBE-CD19-746A619C7986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각 삼각형 23">
                  <a:extLst>
                    <a:ext uri="{FF2B5EF4-FFF2-40B4-BE49-F238E27FC236}">
                      <a16:creationId xmlns:a16="http://schemas.microsoft.com/office/drawing/2014/main" id="{83617674-1934-6764-F0EE-493DC5D51A52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02C93F-46E7-8C75-9581-7F60E81D841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7DAAD9-72E6-BE96-CE54-DF2F5C730087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ED9E2-E836-9250-2144-74A7CB9FFC93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631512-FE57-5225-FEBB-97EED39ABECF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97FD4-3EA5-3B37-B9CD-934FA5DAE27D}"/>
              </a:ext>
            </a:extLst>
          </p:cNvPr>
          <p:cNvSpPr txBox="1"/>
          <p:nvPr/>
        </p:nvSpPr>
        <p:spPr>
          <a:xfrm>
            <a:off x="10597510" y="2625921"/>
            <a:ext cx="132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Backup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8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482605"/>
            <a:ext cx="2395548" cy="618341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6F0B801-D4B8-8455-1BC7-858CA362A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46182"/>
              </p:ext>
            </p:extLst>
          </p:nvPr>
        </p:nvGraphicFramePr>
        <p:xfrm>
          <a:off x="3276254" y="1713133"/>
          <a:ext cx="8619241" cy="43422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45959">
                  <a:extLst>
                    <a:ext uri="{9D8B030D-6E8A-4147-A177-3AD203B41FA5}">
                      <a16:colId xmlns:a16="http://schemas.microsoft.com/office/drawing/2014/main" val="3104963400"/>
                    </a:ext>
                  </a:extLst>
                </a:gridCol>
                <a:gridCol w="6573282">
                  <a:extLst>
                    <a:ext uri="{9D8B030D-6E8A-4147-A177-3AD203B41FA5}">
                      <a16:colId xmlns:a16="http://schemas.microsoft.com/office/drawing/2014/main" val="588390167"/>
                    </a:ext>
                  </a:extLst>
                </a:gridCol>
              </a:tblGrid>
              <a:tr h="53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프로젝트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사내 신규 업무 망 구축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96240"/>
                  </a:ext>
                </a:extLst>
              </a:tr>
              <a:tr h="119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프로젝트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000" dirty="0"/>
                        <a:t>신규 네트워크 장비 도입을 통한 운영 가용성 증대</a:t>
                      </a:r>
                      <a:endParaRPr lang="en-US" altLang="ko-KR" sz="20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000" dirty="0"/>
                        <a:t>데이터의 효율적인 공유 및 관리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000" dirty="0"/>
                        <a:t>데이터 보존</a:t>
                      </a:r>
                      <a:endParaRPr lang="en-US" altLang="ko-K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95224"/>
                  </a:ext>
                </a:extLst>
              </a:tr>
              <a:tr h="1548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프로젝트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추진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가용성을 고려한 </a:t>
                      </a:r>
                      <a:endParaRPr lang="en-US" altLang="ko-KR" sz="2000" dirty="0"/>
                    </a:p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Char char="-"/>
                      </a:pP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</a:rPr>
                        <a:t>네트워크 장비와 서버의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이중화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Char char="-"/>
                      </a:pP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백업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Char char="-"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Log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정보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수집을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</a:rPr>
                        <a:t>통한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</a:rPr>
                        <a:t>문제 파악 및 해결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40594"/>
                  </a:ext>
                </a:extLst>
              </a:tr>
              <a:tr h="53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수행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2023.07.20 ~ 2023.08.02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9909"/>
                  </a:ext>
                </a:extLst>
              </a:tr>
              <a:tr h="53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수행 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SC</a:t>
                      </a:r>
                      <a:r>
                        <a:rPr lang="ko-KR" altLang="en-US" sz="2000" dirty="0"/>
                        <a:t> 컴퍼니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8209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4B2DFB-D931-8907-F2DC-6F1B2AE65B19}"/>
              </a:ext>
            </a:extLst>
          </p:cNvPr>
          <p:cNvSpPr/>
          <p:nvPr/>
        </p:nvSpPr>
        <p:spPr>
          <a:xfrm>
            <a:off x="125480" y="-1"/>
            <a:ext cx="279072" cy="4477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046119-62D0-5BB8-21DE-DA22877CCEAA}"/>
              </a:ext>
            </a:extLst>
          </p:cNvPr>
          <p:cNvGrpSpPr/>
          <p:nvPr/>
        </p:nvGrpSpPr>
        <p:grpSpPr>
          <a:xfrm>
            <a:off x="125480" y="87630"/>
            <a:ext cx="279072" cy="360168"/>
            <a:chOff x="307508" y="517298"/>
            <a:chExt cx="194089" cy="260930"/>
          </a:xfrm>
          <a:solidFill>
            <a:srgbClr val="024B80"/>
          </a:solidFill>
        </p:grpSpPr>
        <p:sp>
          <p:nvSpPr>
            <p:cNvPr id="13" name="사각형: 잘린 한쪽 모서리 12">
              <a:extLst>
                <a:ext uri="{FF2B5EF4-FFF2-40B4-BE49-F238E27FC236}">
                  <a16:creationId xmlns:a16="http://schemas.microsoft.com/office/drawing/2014/main" id="{C4A476B4-4C19-2708-3F18-959CB2118099}"/>
                </a:ext>
              </a:extLst>
            </p:cNvPr>
            <p:cNvSpPr/>
            <p:nvPr/>
          </p:nvSpPr>
          <p:spPr>
            <a:xfrm>
              <a:off x="307508" y="625938"/>
              <a:ext cx="194088" cy="152290"/>
            </a:xfrm>
            <a:prstGeom prst="snip1Rect">
              <a:avLst>
                <a:gd name="adj" fmla="val 9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2BBB6A69-91EC-F000-5051-858CD86CD416}"/>
                </a:ext>
              </a:extLst>
            </p:cNvPr>
            <p:cNvSpPr/>
            <p:nvPr/>
          </p:nvSpPr>
          <p:spPr>
            <a:xfrm>
              <a:off x="307508" y="517298"/>
              <a:ext cx="194089" cy="1086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9C9B45-EBEC-F53B-FFD9-63BD958559FF}"/>
              </a:ext>
            </a:extLst>
          </p:cNvPr>
          <p:cNvSpPr txBox="1"/>
          <p:nvPr/>
        </p:nvSpPr>
        <p:spPr>
          <a:xfrm>
            <a:off x="219296" y="123790"/>
            <a:ext cx="4571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36CA97-58CC-4156-5174-1C4B6CD2384D}"/>
              </a:ext>
            </a:extLst>
          </p:cNvPr>
          <p:cNvGrpSpPr/>
          <p:nvPr/>
        </p:nvGrpSpPr>
        <p:grpSpPr>
          <a:xfrm>
            <a:off x="407988" y="467506"/>
            <a:ext cx="11415066" cy="5922988"/>
            <a:chOff x="407988" y="467506"/>
            <a:chExt cx="11415066" cy="59229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99D337-F294-0855-AD3A-45A77F5BC19D}"/>
                </a:ext>
              </a:extLst>
            </p:cNvPr>
            <p:cNvSpPr/>
            <p:nvPr/>
          </p:nvSpPr>
          <p:spPr>
            <a:xfrm>
              <a:off x="407988" y="1728498"/>
              <a:ext cx="11374709" cy="4661996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E2AE9B0-6519-C8D8-7C2B-7FC8D623915C}"/>
                </a:ext>
              </a:extLst>
            </p:cNvPr>
            <p:cNvGrpSpPr/>
            <p:nvPr/>
          </p:nvGrpSpPr>
          <p:grpSpPr>
            <a:xfrm>
              <a:off x="444616" y="1262431"/>
              <a:ext cx="11378438" cy="468141"/>
              <a:chOff x="404551" y="1262431"/>
              <a:chExt cx="11378438" cy="468141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F1DF04-71E5-A172-9F76-846BD0DBDEFB}"/>
                  </a:ext>
                </a:extLst>
              </p:cNvPr>
              <p:cNvSpPr/>
              <p:nvPr/>
            </p:nvSpPr>
            <p:spPr>
              <a:xfrm>
                <a:off x="404551" y="1262431"/>
                <a:ext cx="11378147" cy="468000"/>
              </a:xfrm>
              <a:prstGeom prst="rect">
                <a:avLst/>
              </a:prstGeom>
              <a:solidFill>
                <a:srgbClr val="024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77628" lvl="1" algn="ctr">
                  <a:lnSpc>
                    <a:spcPct val="150000"/>
                  </a:lnSpc>
                </a:pPr>
                <a:r>
                  <a:rPr lang="ko-KR" altLang="en-US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네트워크 장비 중단에 따른 </a:t>
                </a:r>
                <a:r>
                  <a:rPr lang="en-US" altLang="ko-KR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HSRP</a:t>
                </a:r>
                <a:r>
                  <a:rPr lang="ko-KR" altLang="en-US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이용한 장애 대응</a:t>
                </a:r>
                <a:endParaRPr lang="en-US" altLang="ko-KR" b="1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bject 18">
                <a:extLst>
                  <a:ext uri="{FF2B5EF4-FFF2-40B4-BE49-F238E27FC236}">
                    <a16:creationId xmlns:a16="http://schemas.microsoft.com/office/drawing/2014/main" id="{AB86D8D7-80D9-183E-1DEF-63CA55E7EE53}"/>
                  </a:ext>
                </a:extLst>
              </p:cNvPr>
              <p:cNvSpPr/>
              <p:nvPr/>
            </p:nvSpPr>
            <p:spPr>
              <a:xfrm>
                <a:off x="11621445" y="1569029"/>
                <a:ext cx="161544" cy="1615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B9FA09-99F2-1491-9642-942C0B967548}"/>
                </a:ext>
              </a:extLst>
            </p:cNvPr>
            <p:cNvSpPr txBox="1"/>
            <p:nvPr/>
          </p:nvSpPr>
          <p:spPr>
            <a:xfrm>
              <a:off x="657225" y="467506"/>
              <a:ext cx="8361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C00000"/>
                  </a:solidFill>
                  <a:latin typeface="+mn-ea"/>
                </a:rPr>
                <a:t>장애 대응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886823C-7B89-4BE0-AF6D-D741B201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2802865"/>
            <a:ext cx="5404261" cy="9929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9C01EF-934E-891D-45FF-044F2351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578620"/>
            <a:ext cx="5404261" cy="1064574"/>
          </a:xfrm>
          <a:prstGeom prst="rect">
            <a:avLst/>
          </a:prstGeom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9A3C969-462A-4348-CE98-C219C2D2CF28}"/>
              </a:ext>
            </a:extLst>
          </p:cNvPr>
          <p:cNvSpPr/>
          <p:nvPr/>
        </p:nvSpPr>
        <p:spPr>
          <a:xfrm>
            <a:off x="8367712" y="3959291"/>
            <a:ext cx="638175" cy="5048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33A39-BA4F-06BE-40F2-2F0F421872B5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578C78-4552-CF87-E0F2-470A1B60DCD8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F6EACC4-83BE-F814-85D5-08E267858563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A01939D-2B8E-E31C-FF8C-2A13BB2E9E89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7" name="사각형: 잘린 한쪽 모서리 16">
                  <a:extLst>
                    <a:ext uri="{FF2B5EF4-FFF2-40B4-BE49-F238E27FC236}">
                      <a16:creationId xmlns:a16="http://schemas.microsoft.com/office/drawing/2014/main" id="{724629FE-A518-61E9-5328-CDABA476060E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각 삼각형 17">
                  <a:extLst>
                    <a:ext uri="{FF2B5EF4-FFF2-40B4-BE49-F238E27FC236}">
                      <a16:creationId xmlns:a16="http://schemas.microsoft.com/office/drawing/2014/main" id="{E9468907-469A-8F2D-CC84-A82BA93D1A6F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0CA15C-A15C-27D2-5EB1-731B74A4CD4F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108C3B-C04B-4051-E92D-5AAE89032304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39C2D1-FFFA-F39E-ADBA-F25081B46821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1A709D9-9661-48C1-7922-8EBB0BBF2A5C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9353848-EE97-DFB1-853E-BAB02A84137B}"/>
              </a:ext>
            </a:extLst>
          </p:cNvPr>
          <p:cNvSpPr txBox="1"/>
          <p:nvPr/>
        </p:nvSpPr>
        <p:spPr>
          <a:xfrm>
            <a:off x="906052" y="2026036"/>
            <a:ext cx="4397650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ESW2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중단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476D4-9EFB-E16D-C7CA-A7F2A29AF7E8}"/>
              </a:ext>
            </a:extLst>
          </p:cNvPr>
          <p:cNvGrpSpPr/>
          <p:nvPr/>
        </p:nvGrpSpPr>
        <p:grpSpPr>
          <a:xfrm>
            <a:off x="906052" y="2450843"/>
            <a:ext cx="4397650" cy="3552142"/>
            <a:chOff x="906052" y="2450843"/>
            <a:chExt cx="4397650" cy="355214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26123FC-5735-EBD2-60DF-6D16594555C3}"/>
                </a:ext>
              </a:extLst>
            </p:cNvPr>
            <p:cNvGrpSpPr/>
            <p:nvPr/>
          </p:nvGrpSpPr>
          <p:grpSpPr>
            <a:xfrm>
              <a:off x="906052" y="2450843"/>
              <a:ext cx="4397650" cy="3552142"/>
              <a:chOff x="1231633" y="2115108"/>
              <a:chExt cx="4845317" cy="415105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7B1892AA-FEBD-CF63-AE52-5E508A51DD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1231633" y="2115108"/>
                <a:ext cx="4845317" cy="4151055"/>
              </a:xfrm>
              <a:prstGeom prst="rect">
                <a:avLst/>
              </a:prstGeom>
            </p:spPr>
          </p:pic>
          <p:sp>
            <p:nvSpPr>
              <p:cNvPr id="7" name="십자형 6">
                <a:extLst>
                  <a:ext uri="{FF2B5EF4-FFF2-40B4-BE49-F238E27FC236}">
                    <a16:creationId xmlns:a16="http://schemas.microsoft.com/office/drawing/2014/main" id="{E4FA249B-24CB-2428-2C46-2EFE7EC55E81}"/>
                  </a:ext>
                </a:extLst>
              </p:cNvPr>
              <p:cNvSpPr/>
              <p:nvPr/>
            </p:nvSpPr>
            <p:spPr>
              <a:xfrm rot="2520596">
                <a:off x="2178979" y="3890625"/>
                <a:ext cx="554301" cy="554301"/>
              </a:xfrm>
              <a:prstGeom prst="plus">
                <a:avLst>
                  <a:gd name="adj" fmla="val 3333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543B7F41-FF3B-9960-F6DF-C0E2E8742587}"/>
                  </a:ext>
                </a:extLst>
              </p:cNvPr>
              <p:cNvSpPr/>
              <p:nvPr/>
            </p:nvSpPr>
            <p:spPr>
              <a:xfrm>
                <a:off x="1885950" y="2447925"/>
                <a:ext cx="2373072" cy="3228975"/>
              </a:xfrm>
              <a:custGeom>
                <a:avLst/>
                <a:gdLst>
                  <a:gd name="connsiteX0" fmla="*/ 0 w 2373072"/>
                  <a:gd name="connsiteY0" fmla="*/ 3228975 h 3228975"/>
                  <a:gd name="connsiteX1" fmla="*/ 581025 w 2373072"/>
                  <a:gd name="connsiteY1" fmla="*/ 2371725 h 3228975"/>
                  <a:gd name="connsiteX2" fmla="*/ 2333625 w 2373072"/>
                  <a:gd name="connsiteY2" fmla="*/ 1657350 h 3228975"/>
                  <a:gd name="connsiteX3" fmla="*/ 1809750 w 2373072"/>
                  <a:gd name="connsiteY3" fmla="*/ 742950 h 3228975"/>
                  <a:gd name="connsiteX4" fmla="*/ 1895475 w 2373072"/>
                  <a:gd name="connsiteY4" fmla="*/ 0 h 322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3072" h="3228975">
                    <a:moveTo>
                      <a:pt x="0" y="3228975"/>
                    </a:moveTo>
                    <a:cubicBezTo>
                      <a:pt x="96044" y="2931318"/>
                      <a:pt x="192088" y="2633662"/>
                      <a:pt x="581025" y="2371725"/>
                    </a:cubicBezTo>
                    <a:cubicBezTo>
                      <a:pt x="969963" y="2109787"/>
                      <a:pt x="2128838" y="1928812"/>
                      <a:pt x="2333625" y="1657350"/>
                    </a:cubicBezTo>
                    <a:cubicBezTo>
                      <a:pt x="2538413" y="1385887"/>
                      <a:pt x="1882775" y="1019175"/>
                      <a:pt x="1809750" y="742950"/>
                    </a:cubicBezTo>
                    <a:cubicBezTo>
                      <a:pt x="1736725" y="466725"/>
                      <a:pt x="1816100" y="233362"/>
                      <a:pt x="1895475" y="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688DE59A-E0EC-8332-8C47-18E55E36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606" y="4067652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389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EEBE17-BCBE-0EC9-386A-FD6127F43C9E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B9821A-EB4A-E30A-9FC3-FF509EF93DBF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7628" lvl="1" algn="ctr">
              <a:lnSpc>
                <a:spcPct val="150000"/>
              </a:lnSpc>
            </a:pP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네트워크 장비 중단에 따른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HSRP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장애 대응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07AA1C-89D0-E2E6-44E3-4A30A051DBD7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장애 대응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2F33C40-4A1D-72D3-B064-F3E90CBE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2816225"/>
            <a:ext cx="5289550" cy="11420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5708E-A956-B90E-F416-962850D7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97" y="4563981"/>
            <a:ext cx="5289550" cy="1060532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AAA89C2-65EA-0FEA-C9C0-384338B688AC}"/>
              </a:ext>
            </a:extLst>
          </p:cNvPr>
          <p:cNvSpPr/>
          <p:nvPr/>
        </p:nvSpPr>
        <p:spPr>
          <a:xfrm>
            <a:off x="8316912" y="4008697"/>
            <a:ext cx="638175" cy="5048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8602B7-FC5A-9B90-E9C7-0F101E1BBD6A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42D3873-5C99-10AA-5F4E-16F390DC22F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E03435-1D5C-1CA3-A8FC-5E0FEE690B3B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96C3246-CC90-32AC-B649-08515791F3F4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0" name="사각형: 잘린 한쪽 모서리 19">
                  <a:extLst>
                    <a:ext uri="{FF2B5EF4-FFF2-40B4-BE49-F238E27FC236}">
                      <a16:creationId xmlns:a16="http://schemas.microsoft.com/office/drawing/2014/main" id="{1844B56D-97EF-8A3F-3B1F-43EFC8FD93A3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각 삼각형 20">
                  <a:extLst>
                    <a:ext uri="{FF2B5EF4-FFF2-40B4-BE49-F238E27FC236}">
                      <a16:creationId xmlns:a16="http://schemas.microsoft.com/office/drawing/2014/main" id="{7C47E918-C361-393C-AC5F-D31E07BC7B83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0A5C51-55D3-21AF-125A-5472DDE16A90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30E19-B9F8-851E-3502-3D5AECE12896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2B611F-0A44-0299-FF12-41E79CAB36E8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56127A-5772-5A63-836A-3AC9593A522A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32A79BB-7963-CA4A-C263-B1FD95997ACC}"/>
              </a:ext>
            </a:extLst>
          </p:cNvPr>
          <p:cNvSpPr txBox="1"/>
          <p:nvPr/>
        </p:nvSpPr>
        <p:spPr>
          <a:xfrm>
            <a:off x="906052" y="2026036"/>
            <a:ext cx="4397650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ESW3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중단</a:t>
            </a: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08D7E638-9100-5C98-4C60-BD9928E29858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891D0D-C08D-3CC9-A4A3-F18EED7E6136}"/>
              </a:ext>
            </a:extLst>
          </p:cNvPr>
          <p:cNvGrpSpPr/>
          <p:nvPr/>
        </p:nvGrpSpPr>
        <p:grpSpPr>
          <a:xfrm>
            <a:off x="911225" y="2457451"/>
            <a:ext cx="4392613" cy="3563938"/>
            <a:chOff x="911225" y="2457451"/>
            <a:chExt cx="4392613" cy="35639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52AA89-8C75-B59B-8F9D-6D1954A8C77D}"/>
                </a:ext>
              </a:extLst>
            </p:cNvPr>
            <p:cNvGrpSpPr/>
            <p:nvPr/>
          </p:nvGrpSpPr>
          <p:grpSpPr>
            <a:xfrm>
              <a:off x="911225" y="2457451"/>
              <a:ext cx="4392613" cy="3563938"/>
              <a:chOff x="1024890" y="2138384"/>
              <a:chExt cx="4845317" cy="41897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A5DBE5C-B951-2E8F-6791-AA4FA6222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1024890" y="2138384"/>
                <a:ext cx="4845317" cy="4189713"/>
              </a:xfrm>
              <a:prstGeom prst="rect">
                <a:avLst/>
              </a:prstGeom>
            </p:spPr>
          </p:pic>
          <p:sp>
            <p:nvSpPr>
              <p:cNvPr id="11" name="십자형 10">
                <a:extLst>
                  <a:ext uri="{FF2B5EF4-FFF2-40B4-BE49-F238E27FC236}">
                    <a16:creationId xmlns:a16="http://schemas.microsoft.com/office/drawing/2014/main" id="{0EEA9660-C201-F8EC-28CD-7AE0A1E01698}"/>
                  </a:ext>
                </a:extLst>
              </p:cNvPr>
              <p:cNvSpPr/>
              <p:nvPr/>
            </p:nvSpPr>
            <p:spPr>
              <a:xfrm rot="2520596">
                <a:off x="3832253" y="3934026"/>
                <a:ext cx="554301" cy="554301"/>
              </a:xfrm>
              <a:prstGeom prst="plus">
                <a:avLst>
                  <a:gd name="adj" fmla="val 3333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E0CD77F-9DD5-6A66-B349-953E6AE89F15}"/>
                  </a:ext>
                </a:extLst>
              </p:cNvPr>
              <p:cNvSpPr/>
              <p:nvPr/>
            </p:nvSpPr>
            <p:spPr>
              <a:xfrm>
                <a:off x="2481111" y="2471759"/>
                <a:ext cx="1501285" cy="3486150"/>
              </a:xfrm>
              <a:custGeom>
                <a:avLst/>
                <a:gdLst>
                  <a:gd name="connsiteX0" fmla="*/ 922121 w 1501285"/>
                  <a:gd name="connsiteY0" fmla="*/ 3486150 h 3486150"/>
                  <a:gd name="connsiteX1" fmla="*/ 1465046 w 1501285"/>
                  <a:gd name="connsiteY1" fmla="*/ 2390775 h 3486150"/>
                  <a:gd name="connsiteX2" fmla="*/ 17246 w 1501285"/>
                  <a:gd name="connsiteY2" fmla="*/ 1657350 h 3486150"/>
                  <a:gd name="connsiteX3" fmla="*/ 683996 w 1501285"/>
                  <a:gd name="connsiteY3" fmla="*/ 819150 h 3486150"/>
                  <a:gd name="connsiteX4" fmla="*/ 931646 w 1501285"/>
                  <a:gd name="connsiteY4" fmla="*/ 0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1285" h="3486150">
                    <a:moveTo>
                      <a:pt x="922121" y="3486150"/>
                    </a:moveTo>
                    <a:cubicBezTo>
                      <a:pt x="1268990" y="3090862"/>
                      <a:pt x="1615859" y="2695575"/>
                      <a:pt x="1465046" y="2390775"/>
                    </a:cubicBezTo>
                    <a:cubicBezTo>
                      <a:pt x="1314234" y="2085975"/>
                      <a:pt x="147421" y="1919287"/>
                      <a:pt x="17246" y="1657350"/>
                    </a:cubicBezTo>
                    <a:cubicBezTo>
                      <a:pt x="-112929" y="1395413"/>
                      <a:pt x="531596" y="1095375"/>
                      <a:pt x="683996" y="819150"/>
                    </a:cubicBezTo>
                    <a:cubicBezTo>
                      <a:pt x="836396" y="542925"/>
                      <a:pt x="922121" y="82550"/>
                      <a:pt x="931646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C733F5E9-AEEA-63A0-806F-34E63C495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669" y="4093435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29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F25C63-8699-7155-8A9D-A063863E4484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8F5728-73DF-D997-7359-12C3F89E1F84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7628" lvl="1" algn="ctr">
              <a:lnSpc>
                <a:spcPct val="150000"/>
              </a:lnSpc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</a:t>
            </a: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망 접속 장애 시 장비 설정 및 로그 백업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B31045-306E-8A86-56AC-53844F37F198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장애 대응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6374452" y="3687400"/>
            <a:ext cx="602836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장애 발생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서버가 통신 되지 않을 때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백업 서버로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Log, config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파일 저장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E12CCC-FDCE-01FE-F3FA-7DB06C0776CF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138A6BE-93B5-9957-6196-B8C19BCE64D1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AABCDC-968C-1B11-E5E1-EB0EDFA34CA5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B7B9F35-1BBD-AA62-602A-0689B3CE810C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0" name="사각형: 잘린 한쪽 모서리 19">
                  <a:extLst>
                    <a:ext uri="{FF2B5EF4-FFF2-40B4-BE49-F238E27FC236}">
                      <a16:creationId xmlns:a16="http://schemas.microsoft.com/office/drawing/2014/main" id="{F8D759F6-AA54-AE9B-3418-6A6E2FEFF0A9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각 삼각형 20">
                  <a:extLst>
                    <a:ext uri="{FF2B5EF4-FFF2-40B4-BE49-F238E27FC236}">
                      <a16:creationId xmlns:a16="http://schemas.microsoft.com/office/drawing/2014/main" id="{118B2B3B-814A-B6CE-F7F4-65F3FEC37B89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EC704-9EEC-8481-B755-108528BED76A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FB6B92-93D4-EDA9-2435-7CC78AA02803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ED8802-2CCD-3DDC-9F76-D3103E5ED903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F3707D-A723-68A0-1A84-50C850907400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06BB400B-CD1C-0A5A-72E6-355D9A2FB43B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4D9698-B7CE-43F3-D293-E8ACB08D074E}"/>
              </a:ext>
            </a:extLst>
          </p:cNvPr>
          <p:cNvGrpSpPr/>
          <p:nvPr/>
        </p:nvGrpSpPr>
        <p:grpSpPr>
          <a:xfrm>
            <a:off x="831795" y="2196498"/>
            <a:ext cx="4472044" cy="3896328"/>
            <a:chOff x="831795" y="2196498"/>
            <a:chExt cx="4472044" cy="389632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DC5F551-5D03-BCA6-12BB-8B4F4ED9836C}"/>
                </a:ext>
              </a:extLst>
            </p:cNvPr>
            <p:cNvGrpSpPr/>
            <p:nvPr/>
          </p:nvGrpSpPr>
          <p:grpSpPr>
            <a:xfrm>
              <a:off x="831795" y="2196498"/>
              <a:ext cx="4472044" cy="3896328"/>
              <a:chOff x="3142697" y="2107700"/>
              <a:chExt cx="4845317" cy="415105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EE3D2FE-DE1D-A13A-2AE8-C7D43A6A2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" t="-60" r="74" b="715"/>
              <a:stretch/>
            </p:blipFill>
            <p:spPr>
              <a:xfrm>
                <a:off x="3142697" y="2107700"/>
                <a:ext cx="4845317" cy="4151055"/>
              </a:xfrm>
              <a:prstGeom prst="rect">
                <a:avLst/>
              </a:prstGeom>
            </p:spPr>
          </p:pic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C450268E-4B4F-AF88-6444-762AF3171A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4245" y="3365500"/>
                <a:ext cx="754355" cy="626924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7AD80AB-8F55-2194-B79F-3883F4A1F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344" y="2847975"/>
                <a:ext cx="1205992" cy="419008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2EB1B7-A749-20E9-F1C1-E5B18574E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6550" y="2552700"/>
                <a:ext cx="148805" cy="590550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십자형 7">
                <a:extLst>
                  <a:ext uri="{FF2B5EF4-FFF2-40B4-BE49-F238E27FC236}">
                    <a16:creationId xmlns:a16="http://schemas.microsoft.com/office/drawing/2014/main" id="{7F8C03EC-316C-C709-B184-EF4AE3C77FAD}"/>
                  </a:ext>
                </a:extLst>
              </p:cNvPr>
              <p:cNvSpPr/>
              <p:nvPr/>
            </p:nvSpPr>
            <p:spPr>
              <a:xfrm rot="2520596">
                <a:off x="3432819" y="5605490"/>
                <a:ext cx="554301" cy="554301"/>
              </a:xfrm>
              <a:prstGeom prst="plus">
                <a:avLst>
                  <a:gd name="adj" fmla="val 3333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3B568B7-BE42-1CD2-EE07-038662FAE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0952" y="3365500"/>
                <a:ext cx="679029" cy="694818"/>
              </a:xfrm>
              <a:prstGeom prst="line">
                <a:avLst/>
              </a:prstGeom>
              <a:ln w="5715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6DB410AE-949C-2B5B-6EEB-D952F159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67" y="3982595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672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16822D-A348-3FA8-4777-27E234984516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B55D6-28A5-8548-1224-03D19CBED5EA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7628" lvl="1" algn="ctr">
              <a:lnSpc>
                <a:spcPct val="150000"/>
              </a:lnSpc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</a:t>
            </a: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망 접속 장애 시 장비 설정 및 로그 백업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484238-C9C7-1926-A28D-AF7A305340E6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장애 대응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BF7E7-C9E5-050B-614B-CB7E93AFD388}"/>
              </a:ext>
            </a:extLst>
          </p:cNvPr>
          <p:cNvSpPr txBox="1"/>
          <p:nvPr/>
        </p:nvSpPr>
        <p:spPr>
          <a:xfrm>
            <a:off x="6188315" y="2118393"/>
            <a:ext cx="440184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장애 발생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서버가 통신 되지 않을 때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백업 서버로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config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파일 저장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C79278-1B26-BC45-D70F-FE7D5EDBE214}"/>
              </a:ext>
            </a:extLst>
          </p:cNvPr>
          <p:cNvGrpSpPr/>
          <p:nvPr/>
        </p:nvGrpSpPr>
        <p:grpSpPr>
          <a:xfrm>
            <a:off x="6293367" y="3162282"/>
            <a:ext cx="4442767" cy="2804257"/>
            <a:chOff x="5235933" y="2619785"/>
            <a:chExt cx="5672473" cy="35804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362C9E-3C7E-3FF9-011D-BCFB1030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933" y="4123732"/>
              <a:ext cx="5672472" cy="2076496"/>
            </a:xfrm>
            <a:prstGeom prst="rect">
              <a:avLst/>
            </a:prstGeom>
            <a:noFill/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011543-BB87-F340-E3CB-EFAEC5F16B2D}"/>
                </a:ext>
              </a:extLst>
            </p:cNvPr>
            <p:cNvGrpSpPr/>
            <p:nvPr/>
          </p:nvGrpSpPr>
          <p:grpSpPr>
            <a:xfrm>
              <a:off x="5235934" y="2619785"/>
              <a:ext cx="5672472" cy="1460957"/>
              <a:chOff x="5235934" y="1635199"/>
              <a:chExt cx="5672472" cy="146095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96B5294-6038-2524-3E7B-ABFE85874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5934" y="1635199"/>
                <a:ext cx="5672472" cy="146095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D330540-3990-DAC1-DC28-3CBCBDD4045C}"/>
                  </a:ext>
                </a:extLst>
              </p:cNvPr>
              <p:cNvSpPr/>
              <p:nvPr/>
            </p:nvSpPr>
            <p:spPr>
              <a:xfrm>
                <a:off x="6735180" y="2425701"/>
                <a:ext cx="1244518" cy="20066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FECA68-F04A-002E-1406-40F662A3BDC1}"/>
                </a:ext>
              </a:extLst>
            </p:cNvPr>
            <p:cNvSpPr/>
            <p:nvPr/>
          </p:nvSpPr>
          <p:spPr>
            <a:xfrm>
              <a:off x="8814781" y="5660166"/>
              <a:ext cx="1568822" cy="2006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55415B1-CBFC-E22D-F7B9-83158B98EDCE}"/>
                </a:ext>
              </a:extLst>
            </p:cNvPr>
            <p:cNvCxnSpPr>
              <a:cxnSpLocks/>
              <a:stCxn id="10" idx="2"/>
              <a:endCxn id="17" idx="0"/>
            </p:cNvCxnSpPr>
            <p:nvPr/>
          </p:nvCxnSpPr>
          <p:spPr>
            <a:xfrm>
              <a:off x="7357439" y="3610947"/>
              <a:ext cx="2241753" cy="204921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D07FA1-8784-FE4A-F5EC-B5AE25F6B54A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BAD35E-36BE-B702-C78C-81ACB523DCE5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D545058-C450-41C8-67CF-A80832E42C8D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ED0B46F-2FA9-E1F9-F911-3F813BC6CC5B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9" name="사각형: 잘린 한쪽 모서리 28">
                  <a:extLst>
                    <a:ext uri="{FF2B5EF4-FFF2-40B4-BE49-F238E27FC236}">
                      <a16:creationId xmlns:a16="http://schemas.microsoft.com/office/drawing/2014/main" id="{85AFE125-C1C6-E112-8ADD-E4EF667F2F3E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각 삼각형 29">
                  <a:extLst>
                    <a:ext uri="{FF2B5EF4-FFF2-40B4-BE49-F238E27FC236}">
                      <a16:creationId xmlns:a16="http://schemas.microsoft.com/office/drawing/2014/main" id="{7B9EE115-D683-9D14-165A-65CEB08710C8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E9154D-8087-D1CD-4CCC-89BFC858C875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07B0E3-6A38-C621-168E-ECD8109A4D66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37CCCC-9A4E-ACF7-26D0-7D30C44CDF2F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B23868-1154-0257-5B5B-233DF2F4D6D4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DC8B7DCE-0C0C-90ED-B7D8-5121FD723193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131DF1-EA91-9B66-CD19-5022E77EE0D3}"/>
              </a:ext>
            </a:extLst>
          </p:cNvPr>
          <p:cNvGrpSpPr/>
          <p:nvPr/>
        </p:nvGrpSpPr>
        <p:grpSpPr>
          <a:xfrm>
            <a:off x="911225" y="2152453"/>
            <a:ext cx="4185028" cy="3814086"/>
            <a:chOff x="911225" y="2152453"/>
            <a:chExt cx="4185028" cy="381408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AD42551-8CA1-84B5-8D6D-85694F02453A}"/>
                </a:ext>
              </a:extLst>
            </p:cNvPr>
            <p:cNvGrpSpPr/>
            <p:nvPr/>
          </p:nvGrpSpPr>
          <p:grpSpPr>
            <a:xfrm>
              <a:off x="911225" y="2152453"/>
              <a:ext cx="4185028" cy="3814086"/>
              <a:chOff x="390616" y="2017501"/>
              <a:chExt cx="4845317" cy="415105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DC5F551-5D03-BCA6-12BB-8B4F4ED9836C}"/>
                  </a:ext>
                </a:extLst>
              </p:cNvPr>
              <p:cNvGrpSpPr/>
              <p:nvPr/>
            </p:nvGrpSpPr>
            <p:grpSpPr>
              <a:xfrm>
                <a:off x="390616" y="2017501"/>
                <a:ext cx="4845317" cy="4151055"/>
                <a:chOff x="3142697" y="2107700"/>
                <a:chExt cx="4845317" cy="4151055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BEE3D2FE-DE1D-A13A-2AE8-C7D43A6A2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2" t="-60" r="74" b="715"/>
                <a:stretch/>
              </p:blipFill>
              <p:spPr>
                <a:xfrm>
                  <a:off x="3142697" y="2107700"/>
                  <a:ext cx="4845317" cy="4151055"/>
                </a:xfrm>
                <a:prstGeom prst="rect">
                  <a:avLst/>
                </a:prstGeom>
              </p:spPr>
            </p:pic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C450268E-4B4F-AF88-6444-762AF3171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4245" y="3365500"/>
                  <a:ext cx="754355" cy="626924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07AD80AB-8F55-2194-B79F-3883F4A1F2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7344" y="2847975"/>
                  <a:ext cx="1205992" cy="41900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십자형 7">
                  <a:extLst>
                    <a:ext uri="{FF2B5EF4-FFF2-40B4-BE49-F238E27FC236}">
                      <a16:creationId xmlns:a16="http://schemas.microsoft.com/office/drawing/2014/main" id="{7F8C03EC-316C-C709-B184-EF4AE3C77FAD}"/>
                    </a:ext>
                  </a:extLst>
                </p:cNvPr>
                <p:cNvSpPr/>
                <p:nvPr/>
              </p:nvSpPr>
              <p:spPr>
                <a:xfrm rot="2520596">
                  <a:off x="3432819" y="5605490"/>
                  <a:ext cx="554301" cy="554301"/>
                </a:xfrm>
                <a:prstGeom prst="plus">
                  <a:avLst>
                    <a:gd name="adj" fmla="val 33333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DC825A8-12C0-BCA2-DE6C-36D030C542FB}"/>
                  </a:ext>
                </a:extLst>
              </p:cNvPr>
              <p:cNvSpPr/>
              <p:nvPr/>
            </p:nvSpPr>
            <p:spPr>
              <a:xfrm>
                <a:off x="1498599" y="3902225"/>
                <a:ext cx="325121" cy="316699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82C68BD7-0998-9E02-C9AF-3F4F26AA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86" y="3889976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787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0DF071-2958-124E-B6CE-059398D1F964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6857D-11F7-557F-50F8-DC265694F361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7628" lvl="1" algn="ctr">
              <a:lnSpc>
                <a:spcPct val="150000"/>
              </a:lnSpc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</a:t>
            </a: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망 접속 장애 시 장비 설정 및 로그 백업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3BDBDE-F60F-214E-3239-ED45A82A911E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EE7E19-0651-6788-3F62-AAE9B371CD01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장애 대응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34F3972-AEEC-08CA-A40C-A2559685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36" y="3025132"/>
            <a:ext cx="4479136" cy="28828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25B54-AF56-8071-95D5-A8FED05D9DC6}"/>
              </a:ext>
            </a:extLst>
          </p:cNvPr>
          <p:cNvSpPr txBox="1"/>
          <p:nvPr/>
        </p:nvSpPr>
        <p:spPr>
          <a:xfrm>
            <a:off x="6352302" y="2068973"/>
            <a:ext cx="440184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장애 발생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서버가 통신 되지 않을 때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백업 서버로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Log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파일 저장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8EE4FB-8C5B-5428-5ADF-F8B3A61CCBA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B686939-6C64-776F-69C8-389CB0C951F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67F249E-928B-BED5-55E1-012DA308B207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3A42671-9447-2C50-C55A-95CDAD92C554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20" name="사각형: 잘린 한쪽 모서리 19">
                  <a:extLst>
                    <a:ext uri="{FF2B5EF4-FFF2-40B4-BE49-F238E27FC236}">
                      <a16:creationId xmlns:a16="http://schemas.microsoft.com/office/drawing/2014/main" id="{319705C7-6A2A-7AAA-B6FC-A10DD24ED2D1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각 삼각형 20">
                  <a:extLst>
                    <a:ext uri="{FF2B5EF4-FFF2-40B4-BE49-F238E27FC236}">
                      <a16:creationId xmlns:a16="http://schemas.microsoft.com/office/drawing/2014/main" id="{A46F1E59-1CF3-6600-A449-D0BEB3D25BBD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C83F9B-E087-D439-2F86-390127E18D42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AE0DC8-E124-DB42-DDC4-732B519AA032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A946E-1DC9-AC36-61EA-1A8C25DC91F5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10F06F-DB38-720B-897C-A8C1C627E616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84B044B3-4AB0-3C52-5EC5-381246EFD436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2618D-DA63-A02F-30AC-D40284A15BF6}"/>
              </a:ext>
            </a:extLst>
          </p:cNvPr>
          <p:cNvGrpSpPr/>
          <p:nvPr/>
        </p:nvGrpSpPr>
        <p:grpSpPr>
          <a:xfrm>
            <a:off x="911225" y="2152453"/>
            <a:ext cx="4185028" cy="3814086"/>
            <a:chOff x="911225" y="2152453"/>
            <a:chExt cx="4185028" cy="381408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FEFF01C-3B2E-AD99-40F3-64953335F926}"/>
                </a:ext>
              </a:extLst>
            </p:cNvPr>
            <p:cNvGrpSpPr/>
            <p:nvPr/>
          </p:nvGrpSpPr>
          <p:grpSpPr>
            <a:xfrm>
              <a:off x="911225" y="2152453"/>
              <a:ext cx="4185028" cy="3814086"/>
              <a:chOff x="390616" y="2017501"/>
              <a:chExt cx="4845317" cy="41510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BB1321E-66BE-25D2-E132-948107913AEE}"/>
                  </a:ext>
                </a:extLst>
              </p:cNvPr>
              <p:cNvGrpSpPr/>
              <p:nvPr/>
            </p:nvGrpSpPr>
            <p:grpSpPr>
              <a:xfrm>
                <a:off x="390616" y="2017501"/>
                <a:ext cx="4845317" cy="4151055"/>
                <a:chOff x="3142697" y="2107700"/>
                <a:chExt cx="4845317" cy="4151055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42C2C9A3-175E-DE56-A867-F391823C4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2" t="-60" r="74" b="715"/>
                <a:stretch/>
              </p:blipFill>
              <p:spPr>
                <a:xfrm>
                  <a:off x="3142697" y="2107700"/>
                  <a:ext cx="4845317" cy="4151055"/>
                </a:xfrm>
                <a:prstGeom prst="rect">
                  <a:avLst/>
                </a:prstGeom>
              </p:spPr>
            </p:pic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23B1B660-2FDC-3F9F-B731-403CFADB2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54245" y="3365500"/>
                  <a:ext cx="754355" cy="626924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BD66E32-420A-2276-1C96-92BCC03B9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7344" y="2847975"/>
                  <a:ext cx="1205992" cy="41900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십자형 34">
                  <a:extLst>
                    <a:ext uri="{FF2B5EF4-FFF2-40B4-BE49-F238E27FC236}">
                      <a16:creationId xmlns:a16="http://schemas.microsoft.com/office/drawing/2014/main" id="{DF5899DE-11D0-DF80-2A04-E53A2A54A176}"/>
                    </a:ext>
                  </a:extLst>
                </p:cNvPr>
                <p:cNvSpPr/>
                <p:nvPr/>
              </p:nvSpPr>
              <p:spPr>
                <a:xfrm rot="2520596">
                  <a:off x="3432819" y="5605490"/>
                  <a:ext cx="554301" cy="554301"/>
                </a:xfrm>
                <a:prstGeom prst="plus">
                  <a:avLst>
                    <a:gd name="adj" fmla="val 33333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60A4-63FE-B24B-950C-CA7006793F07}"/>
                  </a:ext>
                </a:extLst>
              </p:cNvPr>
              <p:cNvSpPr/>
              <p:nvPr/>
            </p:nvSpPr>
            <p:spPr>
              <a:xfrm>
                <a:off x="1498599" y="3902225"/>
                <a:ext cx="325121" cy="316699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 descr="폰트, 텍스트, 화이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430B1EEE-3C1C-3EFA-DE2E-ED523191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86" y="3889976"/>
              <a:ext cx="858093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803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DC302-BDDB-CBA5-A98A-75FE0C341DAF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내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Log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컨테이너 장애 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Sub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컨테이너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48C614-B891-42FB-76CC-6ED3A5606AF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BE356-E29C-E915-6D5D-A35ADBA68C18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장애 대응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8316AC5-3A31-7FA3-7BF9-4E48039A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61689" r="45008" b="3879"/>
          <a:stretch/>
        </p:blipFill>
        <p:spPr>
          <a:xfrm>
            <a:off x="939324" y="2457450"/>
            <a:ext cx="3512820" cy="3087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CD3CE8-1A73-6792-FFDE-1B60F068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60" y="2599690"/>
            <a:ext cx="5745480" cy="829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5B05F3-B6CB-3883-93A6-CDF4234F5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40" y="3595921"/>
            <a:ext cx="5227320" cy="239661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4306060-CE5E-E787-CAF5-E1086B4F319E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77A447-BFDB-521A-4E5B-FE87373A255C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6062248-F32D-4A7C-EFBC-A26497592CDC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F0C467-8635-7484-4D50-6EBA62BE2235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38319DF1-47CD-1983-CC6A-CAC3C77E2660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3C39D024-39B2-F6A4-4D49-91E0F3A2D2DB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D4316E-710C-7AEB-7D14-AECBCF1EB55D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8BCFC8-0E0A-E4B2-5533-DB9B26BE167E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E43521-4741-1EA4-75C2-79AC35136C58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8574C-90F2-896A-C025-D6DA770FFE35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DC73E7-798F-55C2-D8B8-44E5780FED2E}"/>
              </a:ext>
            </a:extLst>
          </p:cNvPr>
          <p:cNvSpPr/>
          <p:nvPr/>
        </p:nvSpPr>
        <p:spPr>
          <a:xfrm>
            <a:off x="2758440" y="3191014"/>
            <a:ext cx="556260" cy="8323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C71CFD-52F2-6A02-578B-1D4F989AC760}"/>
              </a:ext>
            </a:extLst>
          </p:cNvPr>
          <p:cNvCxnSpPr>
            <a:cxnSpLocks/>
          </p:cNvCxnSpPr>
          <p:nvPr/>
        </p:nvCxnSpPr>
        <p:spPr>
          <a:xfrm flipH="1">
            <a:off x="3314700" y="3636729"/>
            <a:ext cx="326966" cy="0"/>
          </a:xfrm>
          <a:prstGeom prst="line">
            <a:avLst/>
          </a:prstGeom>
          <a:ln w="190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BA715C-B918-CCB6-B49C-ADDAEDDC6597}"/>
              </a:ext>
            </a:extLst>
          </p:cNvPr>
          <p:cNvSpPr/>
          <p:nvPr/>
        </p:nvSpPr>
        <p:spPr>
          <a:xfrm>
            <a:off x="2758440" y="4512671"/>
            <a:ext cx="556260" cy="8323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72BF20-1105-93C9-663C-90BB9EB0536F}"/>
              </a:ext>
            </a:extLst>
          </p:cNvPr>
          <p:cNvCxnSpPr>
            <a:cxnSpLocks/>
          </p:cNvCxnSpPr>
          <p:nvPr/>
        </p:nvCxnSpPr>
        <p:spPr>
          <a:xfrm flipH="1">
            <a:off x="3314700" y="4958386"/>
            <a:ext cx="326966" cy="0"/>
          </a:xfrm>
          <a:prstGeom prst="line">
            <a:avLst/>
          </a:prstGeom>
          <a:ln w="1905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18">
            <a:extLst>
              <a:ext uri="{FF2B5EF4-FFF2-40B4-BE49-F238E27FC236}">
                <a16:creationId xmlns:a16="http://schemas.microsoft.com/office/drawing/2014/main" id="{FFEA376A-77BF-BCCD-5277-A19F1BDEF1F2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3539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979EF1-A5D0-FB46-6ACA-7A6FB29E7316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사용자별 각 서비스 접근 제한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(FTP)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A3D98-3962-96BD-3DD6-01FFE42FE87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7A2B7-2E2A-F82F-22EB-465AD1C900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D9962E-46C7-FB63-A6DD-3373D344001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831708-31C0-D7B1-1687-96A47EC81BC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D31F0B-4CD5-E2E6-4C7E-9883C3AF126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A3054978-8F41-BC48-7064-95410F5003E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7AED619B-DEBF-B393-AF75-6D8CBFEED72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0CF45-7A84-424F-C247-DA1CFDDEC27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69BB-9650-A625-0F93-6D4CE19ABA4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156DB-74F4-F663-17E8-6A23F1C032B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보안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4C1388-3B83-5B39-1CFE-F64ABDF890D4}"/>
              </a:ext>
            </a:extLst>
          </p:cNvPr>
          <p:cNvGrpSpPr/>
          <p:nvPr/>
        </p:nvGrpSpPr>
        <p:grpSpPr>
          <a:xfrm>
            <a:off x="3396264" y="2017501"/>
            <a:ext cx="5399472" cy="4030316"/>
            <a:chOff x="1149353" y="1828133"/>
            <a:chExt cx="5611495" cy="4188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0D5AEF-4A73-305F-0D64-A7BDEB6F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9353" y="2483568"/>
              <a:ext cx="5611495" cy="3533140"/>
            </a:xfrm>
            <a:prstGeom prst="rect">
              <a:avLst/>
            </a:prstGeom>
          </p:spPr>
        </p:pic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0BF2EBF5-02C8-CED8-E8B8-FE1A77E583CD}"/>
                </a:ext>
              </a:extLst>
            </p:cNvPr>
            <p:cNvSpPr txBox="1"/>
            <p:nvPr/>
          </p:nvSpPr>
          <p:spPr>
            <a:xfrm>
              <a:off x="1338684" y="1828133"/>
              <a:ext cx="5232832" cy="46056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디렉토리 변경 시도 및 변경 불가 확인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3C0A02-76C5-84CB-AB41-9DD8417CD8A4}"/>
              </a:ext>
            </a:extLst>
          </p:cNvPr>
          <p:cNvCxnSpPr>
            <a:cxnSpLocks/>
          </p:cNvCxnSpPr>
          <p:nvPr/>
        </p:nvCxnSpPr>
        <p:spPr>
          <a:xfrm>
            <a:off x="3396264" y="4294094"/>
            <a:ext cx="10143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40C34-9C70-2D84-CA26-9900C05AC229}"/>
              </a:ext>
            </a:extLst>
          </p:cNvPr>
          <p:cNvSpPr/>
          <p:nvPr/>
        </p:nvSpPr>
        <p:spPr>
          <a:xfrm>
            <a:off x="3396264" y="2648171"/>
            <a:ext cx="828074" cy="1680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24F9CA-6CC4-EA64-9E23-A011EC8EBE4A}"/>
              </a:ext>
            </a:extLst>
          </p:cNvPr>
          <p:cNvSpPr/>
          <p:nvPr/>
        </p:nvSpPr>
        <p:spPr>
          <a:xfrm>
            <a:off x="3396264" y="4397577"/>
            <a:ext cx="828074" cy="2125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C8BFFC5-12F2-451F-B87B-45A37323BF1E}"/>
              </a:ext>
            </a:extLst>
          </p:cNvPr>
          <p:cNvSpPr txBox="1"/>
          <p:nvPr/>
        </p:nvSpPr>
        <p:spPr>
          <a:xfrm>
            <a:off x="5960059" y="4141878"/>
            <a:ext cx="2877704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상위 디렉토리 전환 불가</a:t>
            </a:r>
          </a:p>
        </p:txBody>
      </p:sp>
    </p:spTree>
    <p:extLst>
      <p:ext uri="{BB962C8B-B14F-4D97-AF65-F5344CB8AC3E}">
        <p14:creationId xmlns:p14="http://schemas.microsoft.com/office/powerpoint/2010/main" val="346024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979EF1-A5D0-FB46-6ACA-7A6FB29E7316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사용자별 각 서비스 접근 제한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(FTP)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A3D98-3962-96BD-3DD6-01FFE42FE87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7A2B7-2E2A-F82F-22EB-465AD1C900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D9962E-46C7-FB63-A6DD-3373D344001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831708-31C0-D7B1-1687-96A47EC81BC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D31F0B-4CD5-E2E6-4C7E-9883C3AF126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A3054978-8F41-BC48-7064-95410F5003E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7AED619B-DEBF-B393-AF75-6D8CBFEED72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0CF45-7A84-424F-C247-DA1CFDDEC27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69BB-9650-A625-0F93-6D4CE19ABA4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156DB-74F4-F663-17E8-6A23F1C032B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보안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1ABE1-2799-8D05-8BDE-52D86B4B8148}"/>
              </a:ext>
            </a:extLst>
          </p:cNvPr>
          <p:cNvGrpSpPr/>
          <p:nvPr/>
        </p:nvGrpSpPr>
        <p:grpSpPr>
          <a:xfrm>
            <a:off x="3189847" y="2316973"/>
            <a:ext cx="5945210" cy="3515597"/>
            <a:chOff x="2023699" y="2215913"/>
            <a:chExt cx="5945210" cy="35155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C0AC3D-7CB2-AD90-0056-6C17919809F9}"/>
                </a:ext>
              </a:extLst>
            </p:cNvPr>
            <p:cNvSpPr txBox="1"/>
            <p:nvPr/>
          </p:nvSpPr>
          <p:spPr>
            <a:xfrm>
              <a:off x="2023699" y="2215913"/>
              <a:ext cx="5945210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ko-KR" altLang="en-US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설정 값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(</a:t>
              </a:r>
              <a:r>
                <a:rPr lang="en-US" altLang="ko-KR" b="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max_per_ip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=1) </a:t>
              </a:r>
              <a:r>
                <a:rPr lang="ko-KR" altLang="en-US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초과 접속 시 타임 아웃 확인 </a:t>
              </a:r>
              <a:endParaRPr lang="en-US" altLang="ko-KR" b="1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A69A02-3E39-9EE8-6B1F-4A0A889D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6797" y="2783840"/>
              <a:ext cx="5706110" cy="2947670"/>
            </a:xfrm>
            <a:prstGeom prst="rect">
              <a:avLst/>
            </a:prstGeom>
          </p:spPr>
        </p:pic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A110F740-BB7F-C886-02C2-1650EC1BC92C}"/>
              </a:ext>
            </a:extLst>
          </p:cNvPr>
          <p:cNvSpPr txBox="1"/>
          <p:nvPr/>
        </p:nvSpPr>
        <p:spPr>
          <a:xfrm>
            <a:off x="3189847" y="3371509"/>
            <a:ext cx="4227981" cy="3216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1600" b="1" dirty="0">
                <a:latin typeface="+mn-ea"/>
              </a:rPr>
              <a:t>Peer </a:t>
            </a:r>
            <a:r>
              <a:rPr lang="en-US" altLang="ko-KR" sz="1600" b="1" dirty="0" err="1">
                <a:latin typeface="+mn-ea"/>
              </a:rPr>
              <a:t>ip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설정 값에 따라 동시 접속 제한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DCDDE-9BEB-A0B3-5130-FD25C627FED8}"/>
              </a:ext>
            </a:extLst>
          </p:cNvPr>
          <p:cNvSpPr/>
          <p:nvPr/>
        </p:nvSpPr>
        <p:spPr>
          <a:xfrm>
            <a:off x="3242944" y="2884900"/>
            <a:ext cx="5706110" cy="5441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8014D4-CCAB-F8C3-C2C5-516CDBBA57E2}"/>
              </a:ext>
            </a:extLst>
          </p:cNvPr>
          <p:cNvSpPr/>
          <p:nvPr/>
        </p:nvSpPr>
        <p:spPr>
          <a:xfrm>
            <a:off x="3303247" y="3714824"/>
            <a:ext cx="5645808" cy="21177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9895AA5-D88F-0248-2C97-8BFF6C7BE363}"/>
              </a:ext>
            </a:extLst>
          </p:cNvPr>
          <p:cNvSpPr txBox="1"/>
          <p:nvPr/>
        </p:nvSpPr>
        <p:spPr>
          <a:xfrm>
            <a:off x="8244840" y="3737805"/>
            <a:ext cx="628408" cy="3216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rgbClr val="00B0F0"/>
                </a:solidFill>
                <a:latin typeface="+mn-ea"/>
              </a:rPr>
              <a:t>서버 </a:t>
            </a:r>
            <a:r>
              <a:rPr lang="en-US" altLang="ko-KR" sz="1600" b="1" dirty="0">
                <a:solidFill>
                  <a:srgbClr val="00B0F0"/>
                </a:solidFill>
                <a:latin typeface="+mn-ea"/>
              </a:rPr>
              <a:t>1</a:t>
            </a:r>
            <a:endParaRPr lang="ko-KR" altLang="en-US" sz="16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E97E0FA-BF04-8755-E207-1BCFA5BB975E}"/>
              </a:ext>
            </a:extLst>
          </p:cNvPr>
          <p:cNvSpPr txBox="1"/>
          <p:nvPr/>
        </p:nvSpPr>
        <p:spPr>
          <a:xfrm>
            <a:off x="8191500" y="3004393"/>
            <a:ext cx="628408" cy="3216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서버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2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7875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979EF1-A5D0-FB46-6ACA-7A6FB29E7316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계정별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유효 사용 기간 지정 기능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(FTP, DHCP)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A3D98-3962-96BD-3DD6-01FFE42FE87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7A2B7-2E2A-F82F-22EB-465AD1C900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D9962E-46C7-FB63-A6DD-3373D344001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831708-31C0-D7B1-1687-96A47EC81BC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D31F0B-4CD5-E2E6-4C7E-9883C3AF126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A3054978-8F41-BC48-7064-95410F5003E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7AED619B-DEBF-B393-AF75-6D8CBFEED72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0CF45-7A84-424F-C247-DA1CFDDEC27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69BB-9650-A625-0F93-6D4CE19ABA4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156DB-74F4-F663-17E8-6A23F1C032B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보안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65CBA2-288D-1F70-FC13-86A737E8C549}"/>
              </a:ext>
            </a:extLst>
          </p:cNvPr>
          <p:cNvGrpSpPr/>
          <p:nvPr/>
        </p:nvGrpSpPr>
        <p:grpSpPr>
          <a:xfrm>
            <a:off x="2719952" y="2355162"/>
            <a:ext cx="6752096" cy="3103868"/>
            <a:chOff x="2719952" y="2473972"/>
            <a:chExt cx="6752096" cy="31038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C0AC3D-7CB2-AD90-0056-6C17919809F9}"/>
                </a:ext>
              </a:extLst>
            </p:cNvPr>
            <p:cNvSpPr txBox="1"/>
            <p:nvPr/>
          </p:nvSpPr>
          <p:spPr>
            <a:xfrm>
              <a:off x="2719952" y="2473972"/>
              <a:ext cx="6752096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FTP </a:t>
              </a:r>
              <a:r>
                <a:rPr lang="ko-KR" altLang="en-US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접속 후 일정 시간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(10</a:t>
              </a:r>
              <a:r>
                <a:rPr lang="ko-KR" altLang="en-US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분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) </a:t>
              </a:r>
              <a:r>
                <a:rPr lang="ko-KR" altLang="en-US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동작 없을 시 강제 로그아웃 확인 </a:t>
              </a:r>
              <a:endParaRPr lang="en-US" altLang="ko-KR" b="1" dirty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8E2-D791-ACB8-FB5C-2351E0202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78" r="67846"/>
            <a:stretch/>
          </p:blipFill>
          <p:spPr>
            <a:xfrm>
              <a:off x="2945605" y="3189670"/>
              <a:ext cx="6300790" cy="238817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65C1C8-F95E-A3F4-1FE2-542B8460120A}"/>
              </a:ext>
            </a:extLst>
          </p:cNvPr>
          <p:cNvSpPr/>
          <p:nvPr/>
        </p:nvSpPr>
        <p:spPr>
          <a:xfrm>
            <a:off x="4112544" y="4096890"/>
            <a:ext cx="2166336" cy="5589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53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979EF1-A5D0-FB46-6ACA-7A6FB29E7316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계정별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유효 사용 기간 지정 기능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(FTP, DHCP)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A3D98-3962-96BD-3DD6-01FFE42FE875}"/>
              </a:ext>
            </a:extLst>
          </p:cNvPr>
          <p:cNvSpPr/>
          <p:nvPr/>
        </p:nvSpPr>
        <p:spPr>
          <a:xfrm>
            <a:off x="407988" y="1728498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7A2B7-2E2A-F82F-22EB-465AD1C900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D9962E-46C7-FB63-A6DD-3373D344001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831708-31C0-D7B1-1687-96A47EC81BC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D31F0B-4CD5-E2E6-4C7E-9883C3AF126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A3054978-8F41-BC48-7064-95410F5003E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7AED619B-DEBF-B393-AF75-6D8CBFEED72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0CF45-7A84-424F-C247-DA1CFDDEC27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69BB-9650-A625-0F93-6D4CE19ABA4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156DB-74F4-F663-17E8-6A23F1C032B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보안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0AC3D-7CB2-AD90-0056-6C17919809F9}"/>
              </a:ext>
            </a:extLst>
          </p:cNvPr>
          <p:cNvSpPr txBox="1"/>
          <p:nvPr/>
        </p:nvSpPr>
        <p:spPr>
          <a:xfrm>
            <a:off x="3493576" y="2694264"/>
            <a:ext cx="52048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Linux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사용자에 대한 타임아웃 환경 변수를 설정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8913D-9353-4209-8F98-702ABAB3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" r="13667"/>
          <a:stretch/>
        </p:blipFill>
        <p:spPr>
          <a:xfrm>
            <a:off x="1076449" y="3417238"/>
            <a:ext cx="10039102" cy="12845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44DD4E-91AB-A05D-65E7-84644E4E4F7C}"/>
              </a:ext>
            </a:extLst>
          </p:cNvPr>
          <p:cNvSpPr/>
          <p:nvPr/>
        </p:nvSpPr>
        <p:spPr>
          <a:xfrm>
            <a:off x="4082064" y="3550538"/>
            <a:ext cx="2821656" cy="4055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93F31-CC28-C426-B1B7-34CFEF0BEEE7}"/>
              </a:ext>
            </a:extLst>
          </p:cNvPr>
          <p:cNvSpPr/>
          <p:nvPr/>
        </p:nvSpPr>
        <p:spPr>
          <a:xfrm>
            <a:off x="9019129" y="3923345"/>
            <a:ext cx="2050701" cy="4055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4CC2F760-688D-8373-2D07-0912E9BBD97F}"/>
              </a:ext>
            </a:extLst>
          </p:cNvPr>
          <p:cNvSpPr txBox="1"/>
          <p:nvPr/>
        </p:nvSpPr>
        <p:spPr>
          <a:xfrm>
            <a:off x="6522573" y="3517524"/>
            <a:ext cx="2877704" cy="36195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초 뒤 로그아웃</a:t>
            </a:r>
          </a:p>
        </p:txBody>
      </p:sp>
    </p:spTree>
    <p:extLst>
      <p:ext uri="{BB962C8B-B14F-4D97-AF65-F5344CB8AC3E}">
        <p14:creationId xmlns:p14="http://schemas.microsoft.com/office/powerpoint/2010/main" val="115511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회사 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6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979EF1-A5D0-FB46-6ACA-7A6FB29E7316}"/>
              </a:ext>
            </a:extLst>
          </p:cNvPr>
          <p:cNvSpPr/>
          <p:nvPr/>
        </p:nvSpPr>
        <p:spPr>
          <a:xfrm>
            <a:off x="444616" y="1262431"/>
            <a:ext cx="11378147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1">
              <a:spcBef>
                <a:spcPts val="1200"/>
              </a:spcBef>
              <a:spcAft>
                <a:spcPts val="1200"/>
              </a:spcAft>
              <a:buSzPts val="1200"/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산출물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A3D98-3962-96BD-3DD6-01FFE42FE875}"/>
              </a:ext>
            </a:extLst>
          </p:cNvPr>
          <p:cNvSpPr/>
          <p:nvPr/>
        </p:nvSpPr>
        <p:spPr>
          <a:xfrm>
            <a:off x="444325" y="1733273"/>
            <a:ext cx="11374709" cy="4661996"/>
          </a:xfrm>
          <a:prstGeom prst="rect">
            <a:avLst/>
          </a:prstGeom>
          <a:solidFill>
            <a:srgbClr val="ED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7A2B7-2E2A-F82F-22EB-465AD1C900F1}"/>
              </a:ext>
            </a:extLst>
          </p:cNvPr>
          <p:cNvGrpSpPr/>
          <p:nvPr/>
        </p:nvGrpSpPr>
        <p:grpSpPr>
          <a:xfrm>
            <a:off x="125480" y="-1"/>
            <a:ext cx="279072" cy="1035691"/>
            <a:chOff x="125480" y="-1"/>
            <a:chExt cx="279072" cy="103569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D9962E-46C7-FB63-A6DD-3373D3440010}"/>
                </a:ext>
              </a:extLst>
            </p:cNvPr>
            <p:cNvGrpSpPr/>
            <p:nvPr/>
          </p:nvGrpSpPr>
          <p:grpSpPr>
            <a:xfrm>
              <a:off x="125480" y="-1"/>
              <a:ext cx="279072" cy="447799"/>
              <a:chOff x="125480" y="-1"/>
              <a:chExt cx="279072" cy="44779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831708-31C0-D7B1-1687-96A47EC81BC9}"/>
                  </a:ext>
                </a:extLst>
              </p:cNvPr>
              <p:cNvSpPr/>
              <p:nvPr/>
            </p:nvSpPr>
            <p:spPr>
              <a:xfrm>
                <a:off x="125480" y="-1"/>
                <a:ext cx="279072" cy="4477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D31F0B-4CD5-E2E6-4C7E-9883C3AF1268}"/>
                  </a:ext>
                </a:extLst>
              </p:cNvPr>
              <p:cNvGrpSpPr/>
              <p:nvPr/>
            </p:nvGrpSpPr>
            <p:grpSpPr>
              <a:xfrm>
                <a:off x="125480" y="87630"/>
                <a:ext cx="279072" cy="360168"/>
                <a:chOff x="307508" y="517298"/>
                <a:chExt cx="194089" cy="260930"/>
              </a:xfrm>
              <a:solidFill>
                <a:srgbClr val="024B80"/>
              </a:solidFill>
            </p:grpSpPr>
            <p:sp>
              <p:nvSpPr>
                <p:cNvPr id="13" name="사각형: 잘린 한쪽 모서리 12">
                  <a:extLst>
                    <a:ext uri="{FF2B5EF4-FFF2-40B4-BE49-F238E27FC236}">
                      <a16:creationId xmlns:a16="http://schemas.microsoft.com/office/drawing/2014/main" id="{A3054978-8F41-BC48-7064-95410F5003E2}"/>
                    </a:ext>
                  </a:extLst>
                </p:cNvPr>
                <p:cNvSpPr/>
                <p:nvPr/>
              </p:nvSpPr>
              <p:spPr>
                <a:xfrm>
                  <a:off x="307508" y="625938"/>
                  <a:ext cx="194088" cy="152290"/>
                </a:xfrm>
                <a:prstGeom prst="snip1Rect">
                  <a:avLst>
                    <a:gd name="adj" fmla="val 92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7AED619B-DEBF-B393-AF75-6D8CBFEED72E}"/>
                    </a:ext>
                  </a:extLst>
                </p:cNvPr>
                <p:cNvSpPr/>
                <p:nvPr/>
              </p:nvSpPr>
              <p:spPr>
                <a:xfrm>
                  <a:off x="307508" y="517298"/>
                  <a:ext cx="194089" cy="1086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0CF45-7A84-424F-C247-DA1CFDDEC27C}"/>
                </a:ext>
              </a:extLst>
            </p:cNvPr>
            <p:cNvSpPr txBox="1"/>
            <p:nvPr/>
          </p:nvSpPr>
          <p:spPr>
            <a:xfrm>
              <a:off x="164051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69BB-9650-A625-0F93-6D4CE19ABA48}"/>
                </a:ext>
              </a:extLst>
            </p:cNvPr>
            <p:cNvSpPr txBox="1"/>
            <p:nvPr/>
          </p:nvSpPr>
          <p:spPr>
            <a:xfrm>
              <a:off x="211895" y="112360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156DB-74F4-F663-17E8-6A23F1C032BE}"/>
                </a:ext>
              </a:extLst>
            </p:cNvPr>
            <p:cNvSpPr txBox="1"/>
            <p:nvPr/>
          </p:nvSpPr>
          <p:spPr>
            <a:xfrm>
              <a:off x="259225" y="111436"/>
              <a:ext cx="45719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Apple SD Gothic Neo"/>
                </a:rPr>
                <a:t>II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프로젝트 수행 결과 산출물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C1051B-6F3C-4821-CDD7-BFB676E91425}"/>
              </a:ext>
            </a:extLst>
          </p:cNvPr>
          <p:cNvGrpSpPr/>
          <p:nvPr/>
        </p:nvGrpSpPr>
        <p:grpSpPr>
          <a:xfrm>
            <a:off x="1362074" y="1942527"/>
            <a:ext cx="9467852" cy="1962724"/>
            <a:chOff x="991870" y="1917954"/>
            <a:chExt cx="10395585" cy="2374900"/>
          </a:xfrm>
          <a:solidFill>
            <a:schemeClr val="bg1">
              <a:lumMod val="85000"/>
            </a:schemeClr>
          </a:solidFill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B8222F4C-9967-B47A-897E-301A9D2546EB}"/>
                </a:ext>
              </a:extLst>
            </p:cNvPr>
            <p:cNvSpPr/>
            <p:nvPr/>
          </p:nvSpPr>
          <p:spPr>
            <a:xfrm>
              <a:off x="991870" y="1917954"/>
              <a:ext cx="2486025" cy="2374900"/>
            </a:xfrm>
            <a:custGeom>
              <a:avLst/>
              <a:gdLst/>
              <a:ahLst/>
              <a:cxnLst/>
              <a:rect l="l" t="t" r="r" b="b"/>
              <a:pathLst>
                <a:path w="2486025" h="2374900">
                  <a:moveTo>
                    <a:pt x="2485644" y="0"/>
                  </a:moveTo>
                  <a:lnTo>
                    <a:pt x="0" y="0"/>
                  </a:lnTo>
                  <a:lnTo>
                    <a:pt x="0" y="2374391"/>
                  </a:lnTo>
                  <a:lnTo>
                    <a:pt x="2485644" y="2374391"/>
                  </a:lnTo>
                  <a:lnTo>
                    <a:pt x="2485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66455AD9-7B11-65E6-7623-81EA67B03AF4}"/>
                </a:ext>
              </a:extLst>
            </p:cNvPr>
            <p:cNvSpPr/>
            <p:nvPr/>
          </p:nvSpPr>
          <p:spPr>
            <a:xfrm>
              <a:off x="3617722" y="1924050"/>
              <a:ext cx="2486025" cy="2368550"/>
            </a:xfrm>
            <a:custGeom>
              <a:avLst/>
              <a:gdLst/>
              <a:ahLst/>
              <a:cxnLst/>
              <a:rect l="l" t="t" r="r" b="b"/>
              <a:pathLst>
                <a:path w="2486025" h="2368550">
                  <a:moveTo>
                    <a:pt x="2485644" y="0"/>
                  </a:moveTo>
                  <a:lnTo>
                    <a:pt x="0" y="0"/>
                  </a:lnTo>
                  <a:lnTo>
                    <a:pt x="0" y="2368295"/>
                  </a:lnTo>
                  <a:lnTo>
                    <a:pt x="2485644" y="2368295"/>
                  </a:lnTo>
                  <a:lnTo>
                    <a:pt x="2485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18CFEF89-1AC2-8C95-0824-F635F8A755A0}"/>
                </a:ext>
              </a:extLst>
            </p:cNvPr>
            <p:cNvSpPr/>
            <p:nvPr/>
          </p:nvSpPr>
          <p:spPr>
            <a:xfrm>
              <a:off x="6258813" y="1924050"/>
              <a:ext cx="2487295" cy="2368550"/>
            </a:xfrm>
            <a:custGeom>
              <a:avLst/>
              <a:gdLst/>
              <a:ahLst/>
              <a:cxnLst/>
              <a:rect l="l" t="t" r="r" b="b"/>
              <a:pathLst>
                <a:path w="2487295" h="2368550">
                  <a:moveTo>
                    <a:pt x="2487167" y="0"/>
                  </a:moveTo>
                  <a:lnTo>
                    <a:pt x="0" y="0"/>
                  </a:lnTo>
                  <a:lnTo>
                    <a:pt x="0" y="2368295"/>
                  </a:lnTo>
                  <a:lnTo>
                    <a:pt x="2487167" y="2368295"/>
                  </a:lnTo>
                  <a:lnTo>
                    <a:pt x="24871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13AFAB75-7C32-BAC1-E2DA-654EB0070B60}"/>
                </a:ext>
              </a:extLst>
            </p:cNvPr>
            <p:cNvSpPr/>
            <p:nvPr/>
          </p:nvSpPr>
          <p:spPr>
            <a:xfrm>
              <a:off x="8901430" y="1937766"/>
              <a:ext cx="2486025" cy="2354580"/>
            </a:xfrm>
            <a:custGeom>
              <a:avLst/>
              <a:gdLst/>
              <a:ahLst/>
              <a:cxnLst/>
              <a:rect l="l" t="t" r="r" b="b"/>
              <a:pathLst>
                <a:path w="2486025" h="2354579">
                  <a:moveTo>
                    <a:pt x="2485644" y="0"/>
                  </a:moveTo>
                  <a:lnTo>
                    <a:pt x="0" y="0"/>
                  </a:lnTo>
                  <a:lnTo>
                    <a:pt x="0" y="2354580"/>
                  </a:lnTo>
                  <a:lnTo>
                    <a:pt x="2485644" y="2354580"/>
                  </a:lnTo>
                  <a:lnTo>
                    <a:pt x="2485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CCFEAC-DD89-E6E5-5902-B8AF82E04E98}"/>
              </a:ext>
            </a:extLst>
          </p:cNvPr>
          <p:cNvGrpSpPr/>
          <p:nvPr/>
        </p:nvGrpSpPr>
        <p:grpSpPr>
          <a:xfrm>
            <a:off x="3752929" y="4164763"/>
            <a:ext cx="4670714" cy="1957476"/>
            <a:chOff x="3617722" y="1924050"/>
            <a:chExt cx="5128386" cy="2368550"/>
          </a:xfrm>
          <a:solidFill>
            <a:schemeClr val="bg1">
              <a:lumMod val="85000"/>
            </a:schemeClr>
          </a:solidFill>
        </p:grpSpPr>
        <p:sp>
          <p:nvSpPr>
            <p:cNvPr id="41" name="object 17">
              <a:extLst>
                <a:ext uri="{FF2B5EF4-FFF2-40B4-BE49-F238E27FC236}">
                  <a16:creationId xmlns:a16="http://schemas.microsoft.com/office/drawing/2014/main" id="{E58F1958-9BB1-7CC9-193B-BB069FBC8FCA}"/>
                </a:ext>
              </a:extLst>
            </p:cNvPr>
            <p:cNvSpPr/>
            <p:nvPr/>
          </p:nvSpPr>
          <p:spPr>
            <a:xfrm>
              <a:off x="3617722" y="1924050"/>
              <a:ext cx="2486025" cy="2368550"/>
            </a:xfrm>
            <a:custGeom>
              <a:avLst/>
              <a:gdLst/>
              <a:ahLst/>
              <a:cxnLst/>
              <a:rect l="l" t="t" r="r" b="b"/>
              <a:pathLst>
                <a:path w="2486025" h="2368550">
                  <a:moveTo>
                    <a:pt x="2485644" y="0"/>
                  </a:moveTo>
                  <a:lnTo>
                    <a:pt x="0" y="0"/>
                  </a:lnTo>
                  <a:lnTo>
                    <a:pt x="0" y="2368295"/>
                  </a:lnTo>
                  <a:lnTo>
                    <a:pt x="2485644" y="2368295"/>
                  </a:lnTo>
                  <a:lnTo>
                    <a:pt x="2485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>
              <a:extLst>
                <a:ext uri="{FF2B5EF4-FFF2-40B4-BE49-F238E27FC236}">
                  <a16:creationId xmlns:a16="http://schemas.microsoft.com/office/drawing/2014/main" id="{3FE8D9F6-78D5-1696-E86F-1B406EC1E8A0}"/>
                </a:ext>
              </a:extLst>
            </p:cNvPr>
            <p:cNvSpPr/>
            <p:nvPr/>
          </p:nvSpPr>
          <p:spPr>
            <a:xfrm>
              <a:off x="6258813" y="1924050"/>
              <a:ext cx="2487295" cy="2368550"/>
            </a:xfrm>
            <a:custGeom>
              <a:avLst/>
              <a:gdLst/>
              <a:ahLst/>
              <a:cxnLst/>
              <a:rect l="l" t="t" r="r" b="b"/>
              <a:pathLst>
                <a:path w="2487295" h="2368550">
                  <a:moveTo>
                    <a:pt x="2487167" y="0"/>
                  </a:moveTo>
                  <a:lnTo>
                    <a:pt x="0" y="0"/>
                  </a:lnTo>
                  <a:lnTo>
                    <a:pt x="0" y="2368295"/>
                  </a:lnTo>
                  <a:lnTo>
                    <a:pt x="2487167" y="2368295"/>
                  </a:lnTo>
                  <a:lnTo>
                    <a:pt x="24871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9C3CEE-E044-78DF-CBDA-F2B0569B8268}"/>
              </a:ext>
            </a:extLst>
          </p:cNvPr>
          <p:cNvSpPr txBox="1"/>
          <p:nvPr/>
        </p:nvSpPr>
        <p:spPr>
          <a:xfrm>
            <a:off x="1362075" y="3597055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제안요청서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D464F2-2506-01CA-1A57-C3EECF29BB9F}"/>
              </a:ext>
            </a:extLst>
          </p:cNvPr>
          <p:cNvSpPr txBox="1"/>
          <p:nvPr/>
        </p:nvSpPr>
        <p:spPr>
          <a:xfrm>
            <a:off x="3752930" y="3573237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기술문서 가이드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55912D-C936-0DF4-95A6-0DC5B6A5B26C}"/>
              </a:ext>
            </a:extLst>
          </p:cNvPr>
          <p:cNvSpPr txBox="1"/>
          <p:nvPr/>
        </p:nvSpPr>
        <p:spPr>
          <a:xfrm>
            <a:off x="6180169" y="3573236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완료보고서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665F2B-D1E9-4603-4CDA-97556CCC503A}"/>
              </a:ext>
            </a:extLst>
          </p:cNvPr>
          <p:cNvSpPr txBox="1"/>
          <p:nvPr/>
        </p:nvSpPr>
        <p:spPr>
          <a:xfrm>
            <a:off x="8585795" y="3573235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망구성도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663B1A-AC89-204C-F255-C084741C5B53}"/>
              </a:ext>
            </a:extLst>
          </p:cNvPr>
          <p:cNvSpPr txBox="1"/>
          <p:nvPr/>
        </p:nvSpPr>
        <p:spPr>
          <a:xfrm>
            <a:off x="3784278" y="5794701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포트 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174C9C-C3B1-0D70-D413-407D8281C462}"/>
              </a:ext>
            </a:extLst>
          </p:cNvPr>
          <p:cNvSpPr txBox="1"/>
          <p:nvPr/>
        </p:nvSpPr>
        <p:spPr>
          <a:xfrm>
            <a:off x="6179512" y="5794701"/>
            <a:ext cx="226416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WBS</a:t>
            </a:r>
            <a:endParaRPr lang="ko-KR" altLang="en-US" sz="1200" b="1" dirty="0"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06B1E6C9-D1BF-6125-CE5E-06EA584D1670}"/>
              </a:ext>
            </a:extLst>
          </p:cNvPr>
          <p:cNvSpPr/>
          <p:nvPr/>
        </p:nvSpPr>
        <p:spPr>
          <a:xfrm>
            <a:off x="11661510" y="1569029"/>
            <a:ext cx="161544" cy="161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AE61750-842F-A2A4-2B1C-BF8E6FBE68DD}"/>
              </a:ext>
            </a:extLst>
          </p:cNvPr>
          <p:cNvGrpSpPr/>
          <p:nvPr/>
        </p:nvGrpSpPr>
        <p:grpSpPr>
          <a:xfrm>
            <a:off x="4383741" y="2136602"/>
            <a:ext cx="1065238" cy="1381830"/>
            <a:chOff x="9717877" y="3587039"/>
            <a:chExt cx="1780034" cy="248385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75C5883-56D5-03AF-7008-5D08BAD3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7877" y="3587039"/>
              <a:ext cx="1780034" cy="248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B7004DB-04D7-047E-BC3E-BF6F9E9F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5114" y="5106424"/>
              <a:ext cx="404812" cy="2966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AA1D58-336D-9E88-47FD-F9D0A92DA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3282" y="5693684"/>
              <a:ext cx="404812" cy="29663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AFBB833-7C49-0510-A63A-D5F52B76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6054" y="5677957"/>
              <a:ext cx="404812" cy="29663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0B75ABC-6CE2-60BD-22B2-76E3F70A9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9794" y="3656352"/>
              <a:ext cx="404812" cy="29663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57A3A1B-F4B7-7D24-EC3C-5279ECBB4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7969" y="3722744"/>
              <a:ext cx="404812" cy="296632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FBFDEBD-CD1A-9292-B7D0-6EDB0779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6132" y="3654534"/>
              <a:ext cx="404812" cy="29663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5AD5A25-4CE4-C67E-6AA8-D21F0303C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9993" y="3837078"/>
              <a:ext cx="404812" cy="296632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66DBA12-7D5D-D670-696E-E23FEEED5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5147" y="4346446"/>
              <a:ext cx="404812" cy="21602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80B3955-6EC0-9880-7F1E-B37E60A5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5114" y="4779903"/>
              <a:ext cx="404812" cy="22418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9A67FF8-8CCE-5FA8-59F2-7FA18FE8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4675" y="4974344"/>
              <a:ext cx="404812" cy="22418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6B15B2-BD04-12D5-EDB0-6061C45F8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2399" y="4181418"/>
              <a:ext cx="208376" cy="22418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4461B73-2BA3-4C0D-63D7-65429E0CF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4350" y="4590358"/>
              <a:ext cx="208376" cy="22418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E76D6385-B843-E9E6-CFE0-5DB6211B9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6747" y="4447004"/>
              <a:ext cx="208376" cy="224185"/>
            </a:xfrm>
            <a:prstGeom prst="rect">
              <a:avLst/>
            </a:prstGeom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CF647430-55C3-F51E-CA22-D40007E8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400" y="2133979"/>
            <a:ext cx="942856" cy="1364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01F21B4-B012-4FEA-275E-8FA98E88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906" y="2440729"/>
            <a:ext cx="1396788" cy="78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6120D16-063B-6B23-138C-F173FF3D2C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879"/>
          <a:stretch/>
        </p:blipFill>
        <p:spPr>
          <a:xfrm>
            <a:off x="8999195" y="2339175"/>
            <a:ext cx="1437364" cy="1060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7A0F764-BFAA-3030-65E7-A5BE0562E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833" y="4536455"/>
            <a:ext cx="1639093" cy="103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219EE7B-8B0B-0703-5E40-085D8D355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598" y="4530133"/>
            <a:ext cx="1671991" cy="1047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108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BECD04-822D-AC49-299D-6FB6B6B6A225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23011-C5F8-4F2F-36EA-2E91BE5794CF}"/>
              </a:ext>
            </a:extLst>
          </p:cNvPr>
          <p:cNvSpPr txBox="1"/>
          <p:nvPr/>
        </p:nvSpPr>
        <p:spPr>
          <a:xfrm>
            <a:off x="4975352" y="3013501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65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D7BBE8-9675-299C-0127-A5D8E8EB9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85"/>
          <a:stretch/>
        </p:blipFill>
        <p:spPr>
          <a:xfrm>
            <a:off x="2619375" y="-1"/>
            <a:ext cx="9572625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2660350-6038-5A43-FA1C-016D6B0A1E2E}"/>
              </a:ext>
            </a:extLst>
          </p:cNvPr>
          <p:cNvGrpSpPr/>
          <p:nvPr/>
        </p:nvGrpSpPr>
        <p:grpSpPr>
          <a:xfrm>
            <a:off x="0" y="0"/>
            <a:ext cx="6096000" cy="6858000"/>
            <a:chOff x="6096000" y="0"/>
            <a:chExt cx="6096000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7743264" y="3105834"/>
              <a:ext cx="3326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프로젝트 </a:t>
              </a:r>
              <a:r>
                <a:rPr lang="ko-KR" altLang="en-US" sz="3600" spc="-300" dirty="0" err="1">
                  <a:solidFill>
                    <a:schemeClr val="bg1"/>
                  </a:solidFill>
                </a:rPr>
                <a:t>소감문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7000240" y="3121223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Part 4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40" y="28231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40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9962E-46C7-FB63-A6DD-3373D3440010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831708-31C0-D7B1-1687-96A47EC81BC9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1D31F0B-4CD5-E2E6-4C7E-9883C3AF1268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0" name="사각형: 잘린 한쪽 모서리 12">
                <a:extLst>
                  <a:ext uri="{FF2B5EF4-FFF2-40B4-BE49-F238E27FC236}">
                    <a16:creationId xmlns:a16="http://schemas.microsoft.com/office/drawing/2014/main" id="{A3054978-8F41-BC48-7064-95410F5003E2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7AED619B-DEBF-B393-AF75-6D8CBFEED72E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소감문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프로젝트 완료 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F743A-C1C6-21DE-BA33-F18D988AC416}"/>
              </a:ext>
            </a:extLst>
          </p:cNvPr>
          <p:cNvSpPr txBox="1"/>
          <p:nvPr/>
        </p:nvSpPr>
        <p:spPr>
          <a:xfrm>
            <a:off x="87379" y="151768"/>
            <a:ext cx="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IV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2BEF31-A82D-194D-8E3B-923D395439D8}"/>
              </a:ext>
            </a:extLst>
          </p:cNvPr>
          <p:cNvSpPr/>
          <p:nvPr/>
        </p:nvSpPr>
        <p:spPr>
          <a:xfrm>
            <a:off x="4064000" y="1312957"/>
            <a:ext cx="4064000" cy="4232085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6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357969A-A90A-FE75-0FDF-A841A5D5E5BA}"/>
              </a:ext>
            </a:extLst>
          </p:cNvPr>
          <p:cNvSpPr/>
          <p:nvPr/>
        </p:nvSpPr>
        <p:spPr>
          <a:xfrm>
            <a:off x="5139056" y="4591734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990F893-B5A9-7DA1-3769-A51CF4C45FFD}"/>
              </a:ext>
            </a:extLst>
          </p:cNvPr>
          <p:cNvSpPr/>
          <p:nvPr/>
        </p:nvSpPr>
        <p:spPr>
          <a:xfrm>
            <a:off x="4690737" y="1539577"/>
            <a:ext cx="2920253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김석찬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팀장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AC333-FED8-C027-2A63-22119E831255}"/>
              </a:ext>
            </a:extLst>
          </p:cNvPr>
          <p:cNvSpPr txBox="1"/>
          <p:nvPr/>
        </p:nvSpPr>
        <p:spPr>
          <a:xfrm>
            <a:off x="4118863" y="2076487"/>
            <a:ext cx="406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이번 프로젝트는 저에게 많은 의미 있는 기회였습니다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처음으로 참여한 프로젝트로써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제 역량을 확인하고 발전시킬 수 있는 소중한 경험이었습니다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프로젝트 기간 동안 발생한 다양한 어려움과 문제들을 해결하면서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팀원들과의</a:t>
            </a:r>
            <a:r>
              <a:rPr lang="ko-KR" altLang="en-US" sz="1200" dirty="0">
                <a:solidFill>
                  <a:schemeClr val="bg1"/>
                </a:solidFill>
              </a:rPr>
              <a:t> 원활한 협력과 소통의 중요성을 깨닫게 되었습니다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끈기와 노력으로 모든 과정을 성공적으로 마무리하고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성과를 달성한 것이 뿌듯합니다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이러한 경험을 바탕으로 미래의 프로젝트에 더욱 도전적으로 임하고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지식과 기술을 더욱 향상시키며 성장해 나가고 싶습니다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B4A3E2-0307-0D70-BC0A-3C8B09C99342}"/>
              </a:ext>
            </a:extLst>
          </p:cNvPr>
          <p:cNvGrpSpPr/>
          <p:nvPr/>
        </p:nvGrpSpPr>
        <p:grpSpPr>
          <a:xfrm>
            <a:off x="5629560" y="4896019"/>
            <a:ext cx="932879" cy="1298045"/>
            <a:chOff x="5629560" y="4896019"/>
            <a:chExt cx="932879" cy="12980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04ACC8-E5DC-1571-081E-B216842D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560" y="4896019"/>
              <a:ext cx="932879" cy="12980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0994FB-09B8-55A2-F947-A18B7AE9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34817" y="5118727"/>
              <a:ext cx="727592" cy="27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233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9962E-46C7-FB63-A6DD-3373D3440010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831708-31C0-D7B1-1687-96A47EC81BC9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1D31F0B-4CD5-E2E6-4C7E-9883C3AF1268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0" name="사각형: 잘린 한쪽 모서리 12">
                <a:extLst>
                  <a:ext uri="{FF2B5EF4-FFF2-40B4-BE49-F238E27FC236}">
                    <a16:creationId xmlns:a16="http://schemas.microsoft.com/office/drawing/2014/main" id="{A3054978-8F41-BC48-7064-95410F5003E2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7AED619B-DEBF-B393-AF75-6D8CBFEED72E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소감문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프로젝트 완료 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F743A-C1C6-21DE-BA33-F18D988AC416}"/>
              </a:ext>
            </a:extLst>
          </p:cNvPr>
          <p:cNvSpPr txBox="1"/>
          <p:nvPr/>
        </p:nvSpPr>
        <p:spPr>
          <a:xfrm>
            <a:off x="87379" y="151768"/>
            <a:ext cx="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IV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B4257A-6387-C325-6B8F-8629999B5423}"/>
              </a:ext>
            </a:extLst>
          </p:cNvPr>
          <p:cNvSpPr/>
          <p:nvPr/>
        </p:nvSpPr>
        <p:spPr>
          <a:xfrm>
            <a:off x="1177925" y="1409699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6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83E6B5-7D65-8980-5ADB-C1A91B6BFC07}"/>
              </a:ext>
            </a:extLst>
          </p:cNvPr>
          <p:cNvSpPr/>
          <p:nvPr/>
        </p:nvSpPr>
        <p:spPr>
          <a:xfrm>
            <a:off x="2250005" y="46677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5C9462-1BFD-78EB-E9BB-3D3E13B54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35" y="4980930"/>
            <a:ext cx="916179" cy="12955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4B57E5-79D0-90CE-401C-396113AA0F07}"/>
              </a:ext>
            </a:extLst>
          </p:cNvPr>
          <p:cNvSpPr/>
          <p:nvPr/>
        </p:nvSpPr>
        <p:spPr>
          <a:xfrm>
            <a:off x="6950075" y="1409699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6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24BF9B-6160-44FC-9D54-63CD90990A80}"/>
              </a:ext>
            </a:extLst>
          </p:cNvPr>
          <p:cNvSpPr/>
          <p:nvPr/>
        </p:nvSpPr>
        <p:spPr>
          <a:xfrm>
            <a:off x="8022155" y="46677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E1A7E2-A1D0-A0AF-EB00-5690045B8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90" y="4992761"/>
            <a:ext cx="932879" cy="12980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18825A-2F10-1604-54A8-089E9889A11D}"/>
              </a:ext>
            </a:extLst>
          </p:cNvPr>
          <p:cNvSpPr/>
          <p:nvPr/>
        </p:nvSpPr>
        <p:spPr>
          <a:xfrm>
            <a:off x="1749799" y="1616676"/>
            <a:ext cx="2920253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이지현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차장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D2B64-FAD1-2CCE-1555-FCEB6E9A041B}"/>
              </a:ext>
            </a:extLst>
          </p:cNvPr>
          <p:cNvSpPr txBox="1"/>
          <p:nvPr/>
        </p:nvSpPr>
        <p:spPr>
          <a:xfrm>
            <a:off x="1177925" y="2153586"/>
            <a:ext cx="4064000" cy="1165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프로젝트를 통해서 팀원들과 같이 소통하며 협력하여 서로 문제를 해결해 나가고 보완해 나가는 경험을 갖게 되었고 이러한 경험들을 통해 한발짝 성장해 나갈 수 있는 기회를 마련하게 되었습니다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383845-F603-CDB9-6065-E2E8A4C09438}"/>
              </a:ext>
            </a:extLst>
          </p:cNvPr>
          <p:cNvSpPr/>
          <p:nvPr/>
        </p:nvSpPr>
        <p:spPr>
          <a:xfrm>
            <a:off x="7521949" y="1616676"/>
            <a:ext cx="2920253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이평호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부장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6315F-D188-5D08-0118-0EDD43023505}"/>
              </a:ext>
            </a:extLst>
          </p:cNvPr>
          <p:cNvSpPr txBox="1"/>
          <p:nvPr/>
        </p:nvSpPr>
        <p:spPr>
          <a:xfrm>
            <a:off x="6950075" y="2153586"/>
            <a:ext cx="4064000" cy="144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배웠던 이론을 실제 프로젝트에 적용하는 것이 생각보다 여러 고려사항들이 있다는 것을 알게 되었고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기술 구현 과정에서 프로젝트 기간을 고려 해야 되기 때문에 많은 우여곡절이 있었지만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팀원들과 지속적인 회의를 통해서 잘 마무리할 수 있었다고 생각합니다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4F76E50C-43AB-4573-20E7-730885C5C18F}"/>
              </a:ext>
            </a:extLst>
          </p:cNvPr>
          <p:cNvSpPr/>
          <p:nvPr/>
        </p:nvSpPr>
        <p:spPr>
          <a:xfrm rot="10800000">
            <a:off x="6016884" y="4262448"/>
            <a:ext cx="157162" cy="1857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06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D9962E-46C7-FB63-A6DD-3373D3440010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831708-31C0-D7B1-1687-96A47EC81BC9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1D31F0B-4CD5-E2E6-4C7E-9883C3AF1268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0" name="사각형: 잘린 한쪽 모서리 12">
                <a:extLst>
                  <a:ext uri="{FF2B5EF4-FFF2-40B4-BE49-F238E27FC236}">
                    <a16:creationId xmlns:a16="http://schemas.microsoft.com/office/drawing/2014/main" id="{A3054978-8F41-BC48-7064-95410F5003E2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7AED619B-DEBF-B393-AF75-6D8CBFEED72E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9D6D92-26B1-1BC0-CAF8-05CFFCE69562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소감문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7F001-1875-6D86-7223-FB6DBAED3BD3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프로젝트 완료 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F743A-C1C6-21DE-BA33-F18D988AC416}"/>
              </a:ext>
            </a:extLst>
          </p:cNvPr>
          <p:cNvSpPr txBox="1"/>
          <p:nvPr/>
        </p:nvSpPr>
        <p:spPr>
          <a:xfrm>
            <a:off x="87379" y="151768"/>
            <a:ext cx="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IV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76029C-D662-3AF7-E6B5-A70214D80006}"/>
              </a:ext>
            </a:extLst>
          </p:cNvPr>
          <p:cNvSpPr/>
          <p:nvPr/>
        </p:nvSpPr>
        <p:spPr>
          <a:xfrm>
            <a:off x="1346200" y="1447521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6000" dirty="0">
              <a:solidFill>
                <a:srgbClr val="AF9B8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3E1FA32-E1C9-B05A-2CE4-262C01B00BB4}"/>
              </a:ext>
            </a:extLst>
          </p:cNvPr>
          <p:cNvSpPr/>
          <p:nvPr/>
        </p:nvSpPr>
        <p:spPr>
          <a:xfrm>
            <a:off x="2378090" y="4665366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68E4A7-0CB7-438D-5D0A-6AF70EB00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34" y="5016257"/>
            <a:ext cx="932879" cy="12980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58EA80-3F96-282F-3D4E-09D17F7475F7}"/>
              </a:ext>
            </a:extLst>
          </p:cNvPr>
          <p:cNvSpPr/>
          <p:nvPr/>
        </p:nvSpPr>
        <p:spPr>
          <a:xfrm>
            <a:off x="6924675" y="1442570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6000" dirty="0">
              <a:solidFill>
                <a:srgbClr val="AF9B8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FDF2548-6B7D-DB59-BD22-3DD21F09F083}"/>
              </a:ext>
            </a:extLst>
          </p:cNvPr>
          <p:cNvSpPr/>
          <p:nvPr/>
        </p:nvSpPr>
        <p:spPr>
          <a:xfrm>
            <a:off x="7956565" y="4660415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8D50F5-F11A-E786-7008-C4FB6DEF43B6}"/>
              </a:ext>
            </a:extLst>
          </p:cNvPr>
          <p:cNvSpPr/>
          <p:nvPr/>
        </p:nvSpPr>
        <p:spPr>
          <a:xfrm>
            <a:off x="1918074" y="1655724"/>
            <a:ext cx="2920253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이한결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사원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ABE1-B8CB-A1B3-2AC9-AA4E04AB8F50}"/>
              </a:ext>
            </a:extLst>
          </p:cNvPr>
          <p:cNvSpPr txBox="1"/>
          <p:nvPr/>
        </p:nvSpPr>
        <p:spPr>
          <a:xfrm>
            <a:off x="1346200" y="2192634"/>
            <a:ext cx="4064000" cy="144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개발에서는 고민해보지 못했던 부분을 배우고 사용하는 과정에서 많은 어려움과 도전이 있었지만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팀원들과 협력과 소통을 통해 프로젝트를 완성할 수 있었습니다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프로젝트 경험을 통해 문서작성과 커뮤니케이션 능력의 </a:t>
            </a:r>
            <a:r>
              <a:rPr lang="ko-KR" altLang="en-US" sz="1200">
                <a:solidFill>
                  <a:schemeClr val="bg1"/>
                </a:solidFill>
              </a:rPr>
              <a:t>중요성을 배웠습니다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EF3B4-F509-4D26-B5CE-BC010A56DC08}"/>
              </a:ext>
            </a:extLst>
          </p:cNvPr>
          <p:cNvSpPr/>
          <p:nvPr/>
        </p:nvSpPr>
        <p:spPr>
          <a:xfrm>
            <a:off x="7496549" y="1655724"/>
            <a:ext cx="2920253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장혁수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사원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AFD37-3332-E91C-450F-5D141FB59EE8}"/>
              </a:ext>
            </a:extLst>
          </p:cNvPr>
          <p:cNvSpPr txBox="1"/>
          <p:nvPr/>
        </p:nvSpPr>
        <p:spPr>
          <a:xfrm>
            <a:off x="6924675" y="2192634"/>
            <a:ext cx="4064000" cy="1167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프로젝트를 마무리한 이 순간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뿌듯함과 만족감으로 가득합니다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우리 팀의 협력과 노력으로 모든 어려움을 극복하며 성공적으로 완수한 것이 자랑스럽습니다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 경험을 토대로 향후 다른 프로젝트에서도 더욱 성장하여 더 큰 성과를 이루고자 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498820-17AA-8D0C-726F-BDC45F946ABE}"/>
              </a:ext>
            </a:extLst>
          </p:cNvPr>
          <p:cNvGrpSpPr/>
          <p:nvPr/>
        </p:nvGrpSpPr>
        <p:grpSpPr>
          <a:xfrm>
            <a:off x="8472100" y="4928903"/>
            <a:ext cx="969150" cy="1461591"/>
            <a:chOff x="5524499" y="4814888"/>
            <a:chExt cx="969150" cy="14615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11FBB5C-B5B5-A9CC-2060-1CC8478A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770" y="4978434"/>
              <a:ext cx="932879" cy="12980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96A405-4282-A61E-EAA6-FA17752F5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499" y="4814888"/>
              <a:ext cx="711459" cy="43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448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BECD04-822D-AC49-299D-6FB6B6B6A225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23011-C5F8-4F2F-36EA-2E91BE5794CF}"/>
              </a:ext>
            </a:extLst>
          </p:cNvPr>
          <p:cNvSpPr txBox="1"/>
          <p:nvPr/>
        </p:nvSpPr>
        <p:spPr>
          <a:xfrm>
            <a:off x="4290869" y="3013501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42910"/>
              </p:ext>
            </p:extLst>
          </p:nvPr>
        </p:nvGraphicFramePr>
        <p:xfrm>
          <a:off x="1801091" y="2021993"/>
          <a:ext cx="8599054" cy="35382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24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컴퍼니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경기도 의정부시 범골로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137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자본금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6,000,000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설립일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2023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30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서비스 및 인프라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71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IT 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서비스업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EB5453-7E65-D235-ACE1-B5EAD7583858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0C4E55-0DC2-E701-6FE3-3889111389BA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BC82E55-2C16-11D8-87BA-2FFCEE7C0A3A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4" name="사각형: 잘린 한쪽 모서리 13">
                <a:extLst>
                  <a:ext uri="{FF2B5EF4-FFF2-40B4-BE49-F238E27FC236}">
                    <a16:creationId xmlns:a16="http://schemas.microsoft.com/office/drawing/2014/main" id="{DB86C315-34C8-BFCB-054E-5E978954A083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C03F0C6A-E9F8-79E1-4AC1-BBBD54AD5F65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84C099-5AEA-0202-D201-593DAB7D051C}"/>
              </a:ext>
            </a:extLst>
          </p:cNvPr>
          <p:cNvSpPr txBox="1"/>
          <p:nvPr/>
        </p:nvSpPr>
        <p:spPr>
          <a:xfrm>
            <a:off x="186911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2C5C3-1519-8597-8FDC-3BEC626D3BBB}"/>
              </a:ext>
            </a:extLst>
          </p:cNvPr>
          <p:cNvSpPr txBox="1"/>
          <p:nvPr/>
        </p:nvSpPr>
        <p:spPr>
          <a:xfrm>
            <a:off x="234755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1EED8-233A-91B7-64AA-0188914A1B6C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DB266C-607A-53A5-5057-512259D5EBAC}"/>
              </a:ext>
            </a:extLst>
          </p:cNvPr>
          <p:cNvSpPr/>
          <p:nvPr/>
        </p:nvSpPr>
        <p:spPr>
          <a:xfrm>
            <a:off x="1801091" y="1262431"/>
            <a:ext cx="8599054" cy="46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회사 연혁</a:t>
            </a:r>
          </a:p>
        </p:txBody>
      </p:sp>
    </p:spTree>
    <p:extLst>
      <p:ext uri="{BB962C8B-B14F-4D97-AF65-F5344CB8AC3E}">
        <p14:creationId xmlns:p14="http://schemas.microsoft.com/office/powerpoint/2010/main" val="157379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4996326" y="2508362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4992935" y="3397705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4D79DA93-B13B-A536-BA56-F94DAAB15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5101" y="2742662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5453C8-71BB-5A9A-37DC-895BD12C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82555" y="4128043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647572-ABB9-1B3B-839A-47B2B7764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82555" y="1465805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97D809-A3B8-9B3E-A1D2-39E08F8C3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9510" y="4137568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5C71B0-BB85-7803-63BF-76AA4B94F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9510" y="1523156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B20ACB7-F39C-52ED-A2BE-D80AD5D4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14688" y="1446920"/>
            <a:ext cx="4638675" cy="4638675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5E67F39-D86B-3CB7-7AE0-20200EE03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74319" y="2306551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4064EB-6829-880B-82D1-08E6C63641BB}"/>
              </a:ext>
            </a:extLst>
          </p:cNvPr>
          <p:cNvSpPr/>
          <p:nvPr/>
        </p:nvSpPr>
        <p:spPr>
          <a:xfrm>
            <a:off x="1724588" y="1622551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이평호</a:t>
            </a:r>
            <a:b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엔지니어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FE83C5-46DA-9B3A-4208-6C0E5CB66A2C}"/>
              </a:ext>
            </a:extLst>
          </p:cNvPr>
          <p:cNvSpPr/>
          <p:nvPr/>
        </p:nvSpPr>
        <p:spPr>
          <a:xfrm>
            <a:off x="9241836" y="1622551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이한결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b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</a:t>
            </a:r>
            <a:endParaRPr lang="ko-KR" altLang="en-US" sz="120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12E534-65FA-DA04-577B-1BAF3A4FAD92}"/>
              </a:ext>
            </a:extLst>
          </p:cNvPr>
          <p:cNvSpPr/>
          <p:nvPr/>
        </p:nvSpPr>
        <p:spPr>
          <a:xfrm>
            <a:off x="5168025" y="2786383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PM</a:t>
            </a:r>
            <a:b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관리자</a:t>
            </a:r>
            <a:endParaRPr lang="ko-KR" altLang="en-US" sz="120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CB1CB0-5C36-B171-9EF4-73B10001666F}"/>
              </a:ext>
            </a:extLst>
          </p:cNvPr>
          <p:cNvSpPr/>
          <p:nvPr/>
        </p:nvSpPr>
        <p:spPr>
          <a:xfrm>
            <a:off x="5168025" y="4185394"/>
            <a:ext cx="1332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김석찬</a:t>
            </a:r>
            <a:b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4CB58F-C1CE-AA26-BA65-B91C6EC8F5F3}"/>
              </a:ext>
            </a:extLst>
          </p:cNvPr>
          <p:cNvSpPr/>
          <p:nvPr/>
        </p:nvSpPr>
        <p:spPr>
          <a:xfrm>
            <a:off x="1198050" y="5452714"/>
            <a:ext cx="1587339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이지현</a:t>
            </a:r>
            <a:br>
              <a:rPr lang="ko-KR" alt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네트워크 엔지니어</a:t>
            </a:r>
            <a:endParaRPr lang="ko-KR" altLang="en-US" sz="120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40B055-998E-00C9-F6E9-626AB5D66568}"/>
              </a:ext>
            </a:extLst>
          </p:cNvPr>
          <p:cNvSpPr/>
          <p:nvPr/>
        </p:nvSpPr>
        <p:spPr>
          <a:xfrm>
            <a:off x="7680993" y="4877571"/>
            <a:ext cx="1420973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Project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Assident</a:t>
            </a:r>
            <a:b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기술문서 작성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2D3BF37-DAAD-9153-A5DC-75EAA43A8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0246" y="2631626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659875-34A7-E246-1F11-EDE42C19F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4993" y="2651491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B9B91F1-A84B-C692-C5B3-9D400D0A2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8679" y="4707441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1C9E597-ED7C-35FB-A43F-9E7EA995A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86986" y="3671222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39E41A-E6F2-0892-2606-C6414C2C2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06621" y="4710088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6C419C-280D-C540-C934-E43BE977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22278" y="2289369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2CF3B1D-28AB-D864-397F-1799FA037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22278" y="5316031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연결선: 엘보 112">
            <a:extLst>
              <a:ext uri="{FF2B5EF4-FFF2-40B4-BE49-F238E27FC236}">
                <a16:creationId xmlns:a16="http://schemas.microsoft.com/office/drawing/2014/main" id="{DA541104-F150-F6EF-9FDF-CB90F0327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4"/>
          </p:cNvCxnSpPr>
          <p:nvPr/>
        </p:nvCxnSpPr>
        <p:spPr>
          <a:xfrm rot="5400000" flipH="1">
            <a:off x="3416959" y="1718153"/>
            <a:ext cx="433275" cy="1740328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043FCBB4-53E6-5A4A-294C-4E569A67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2644" y="2289369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50" name="연결선: 엘보 121">
            <a:extLst>
              <a:ext uri="{FF2B5EF4-FFF2-40B4-BE49-F238E27FC236}">
                <a16:creationId xmlns:a16="http://schemas.microsoft.com/office/drawing/2014/main" id="{1581A744-629B-9070-CBF6-256F82F8D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 flipV="1">
            <a:off x="3379111" y="4171893"/>
            <a:ext cx="528460" cy="1759816"/>
          </a:xfrm>
          <a:prstGeom prst="bentConnector3">
            <a:avLst>
              <a:gd name="adj1" fmla="val -41222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엘보 129">
            <a:extLst>
              <a:ext uri="{FF2B5EF4-FFF2-40B4-BE49-F238E27FC236}">
                <a16:creationId xmlns:a16="http://schemas.microsoft.com/office/drawing/2014/main" id="{C37AFFCE-8644-B123-7188-A40ABBC5F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9" idx="4"/>
          </p:cNvCxnSpPr>
          <p:nvPr/>
        </p:nvCxnSpPr>
        <p:spPr>
          <a:xfrm rot="5400000" flipH="1" flipV="1">
            <a:off x="8009909" y="1541065"/>
            <a:ext cx="433275" cy="2094503"/>
          </a:xfrm>
          <a:prstGeom prst="bentConnector3">
            <a:avLst>
              <a:gd name="adj1" fmla="val -5276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1458FF2D-F92C-2289-9410-7DA24DCD1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44760" y="5316031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53" name="연결선: 엘보 134">
            <a:extLst>
              <a:ext uri="{FF2B5EF4-FFF2-40B4-BE49-F238E27FC236}">
                <a16:creationId xmlns:a16="http://schemas.microsoft.com/office/drawing/2014/main" id="{1D249524-B648-703F-BDCD-7C65AFF55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2" idx="0"/>
          </p:cNvCxnSpPr>
          <p:nvPr/>
        </p:nvCxnSpPr>
        <p:spPr>
          <a:xfrm rot="16200000" flipH="1">
            <a:off x="7955480" y="3985596"/>
            <a:ext cx="528460" cy="2132410"/>
          </a:xfrm>
          <a:prstGeom prst="bentConnector3">
            <a:avLst>
              <a:gd name="adj1" fmla="val -4325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E639F8-9251-A2A2-B1FF-D63BC08B20F1}"/>
              </a:ext>
            </a:extLst>
          </p:cNvPr>
          <p:cNvSpPr/>
          <p:nvPr/>
        </p:nvSpPr>
        <p:spPr>
          <a:xfrm>
            <a:off x="9148117" y="5402935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장혁수</a:t>
            </a:r>
            <a:br>
              <a:rPr lang="ko-KR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</a:t>
            </a:r>
            <a:endParaRPr lang="ko-KR" altLang="en-US" sz="120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5099A8-DC66-2DD8-3D2D-CD13463D2542}"/>
              </a:ext>
            </a:extLst>
          </p:cNvPr>
          <p:cNvSpPr/>
          <p:nvPr/>
        </p:nvSpPr>
        <p:spPr>
          <a:xfrm>
            <a:off x="2834407" y="4869394"/>
            <a:ext cx="1420973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Network Engineer</a:t>
            </a:r>
            <a:b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인프라 구축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C32F69-9B75-35E0-CFCD-E74FECD70CE5}"/>
              </a:ext>
            </a:extLst>
          </p:cNvPr>
          <p:cNvSpPr/>
          <p:nvPr/>
        </p:nvSpPr>
        <p:spPr>
          <a:xfrm>
            <a:off x="2882742" y="2502417"/>
            <a:ext cx="1420973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Server Engineer</a:t>
            </a:r>
            <a:b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서버구축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094DB8F-793C-97C9-6F17-FD8927146DD6}"/>
              </a:ext>
            </a:extLst>
          </p:cNvPr>
          <p:cNvSpPr/>
          <p:nvPr/>
        </p:nvSpPr>
        <p:spPr>
          <a:xfrm>
            <a:off x="7727144" y="2418749"/>
            <a:ext cx="1420973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Project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Assident</a:t>
            </a:r>
            <a:b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PPT &amp;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보고서 작성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89E52C-15E3-52CA-D488-C96A4CFED642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872BDA-CA9A-C7A8-4249-4627840BD6BC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F2533CE-4D1F-00B0-2871-335FD0A1F171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27" name="사각형: 잘린 한쪽 모서리 26">
                <a:extLst>
                  <a:ext uri="{FF2B5EF4-FFF2-40B4-BE49-F238E27FC236}">
                    <a16:creationId xmlns:a16="http://schemas.microsoft.com/office/drawing/2014/main" id="{010F0E3F-34F3-A8FA-E985-670BF6515FB4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각 삼각형 57">
                <a:extLst>
                  <a:ext uri="{FF2B5EF4-FFF2-40B4-BE49-F238E27FC236}">
                    <a16:creationId xmlns:a16="http://schemas.microsoft.com/office/drawing/2014/main" id="{A4C303E2-31F1-8A14-02B2-BE1E2A9600AA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B730A69-DB1D-FA7E-0D97-348ABA15210F}"/>
              </a:ext>
            </a:extLst>
          </p:cNvPr>
          <p:cNvSpPr txBox="1"/>
          <p:nvPr/>
        </p:nvSpPr>
        <p:spPr>
          <a:xfrm>
            <a:off x="186911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144E5F-8E04-3695-EBB1-2CA46CD6CE7D}"/>
              </a:ext>
            </a:extLst>
          </p:cNvPr>
          <p:cNvSpPr txBox="1"/>
          <p:nvPr/>
        </p:nvSpPr>
        <p:spPr>
          <a:xfrm>
            <a:off x="234755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50CC89-670C-451F-8C29-E21CF300738B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DB0346-F48C-0AD6-3CC3-1F99A3C52989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조직도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7FB23-356F-187A-EC52-034783FB6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86" y="2274578"/>
            <a:ext cx="409719" cy="55000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C6FF13A-390C-2A05-7EE4-1770D0DEF3DB}"/>
              </a:ext>
            </a:extLst>
          </p:cNvPr>
          <p:cNvGrpSpPr/>
          <p:nvPr/>
        </p:nvGrpSpPr>
        <p:grpSpPr>
          <a:xfrm>
            <a:off x="6972169" y="4787570"/>
            <a:ext cx="464356" cy="601690"/>
            <a:chOff x="5524499" y="4814888"/>
            <a:chExt cx="969150" cy="14615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2CBC88-A2BC-1530-A433-4D8E1006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770" y="4978434"/>
              <a:ext cx="932879" cy="12980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7F4D1C-4088-5CF6-C0BF-ABFC3331A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499" y="4814888"/>
              <a:ext cx="711459" cy="43032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A26FF68-A35E-E32D-C8CB-98962967F204}"/>
              </a:ext>
            </a:extLst>
          </p:cNvPr>
          <p:cNvGrpSpPr/>
          <p:nvPr/>
        </p:nvGrpSpPr>
        <p:grpSpPr>
          <a:xfrm>
            <a:off x="4235807" y="2236123"/>
            <a:ext cx="508786" cy="540000"/>
            <a:chOff x="755650" y="4359525"/>
            <a:chExt cx="1352054" cy="13134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F1357F-56BB-95C1-6ED3-4C023206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13" y="4374890"/>
              <a:ext cx="932879" cy="12980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475153-73F0-21B1-5EA8-EB02CC00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650" y="4359525"/>
              <a:ext cx="1352054" cy="21541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325CA5B-830B-B884-1C2E-A5660496DD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99" y="4765425"/>
            <a:ext cx="447582" cy="63291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4B4D7C16-2077-60B3-7036-72B9148AD041}"/>
              </a:ext>
            </a:extLst>
          </p:cNvPr>
          <p:cNvGrpSpPr/>
          <p:nvPr/>
        </p:nvGrpSpPr>
        <p:grpSpPr>
          <a:xfrm>
            <a:off x="5587663" y="3401422"/>
            <a:ext cx="480251" cy="673587"/>
            <a:chOff x="5249676" y="4316812"/>
            <a:chExt cx="932879" cy="12980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1147D35-D2A2-A134-45D8-A1B541DFC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676" y="4316812"/>
              <a:ext cx="932879" cy="129804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DDA14DA-B2B6-09C4-340C-8580C1A99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54933" y="4539520"/>
              <a:ext cx="727592" cy="27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7B74D7-79EC-034F-F8A6-05FA9B5B3993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B9E9A6-E11A-EAD5-49E8-D48F2D86F652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00D900-089A-6566-4C56-A978D177CC1B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4" name="사각형: 잘린 한쪽 모서리 13">
                <a:extLst>
                  <a:ext uri="{FF2B5EF4-FFF2-40B4-BE49-F238E27FC236}">
                    <a16:creationId xmlns:a16="http://schemas.microsoft.com/office/drawing/2014/main" id="{F1673416-1B75-C330-92E4-B99A336957BF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C72C9029-D51A-7E7D-92E9-72965A16EA9E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1004FD-23D1-1E25-C08B-CE229CA856EA}"/>
              </a:ext>
            </a:extLst>
          </p:cNvPr>
          <p:cNvSpPr txBox="1"/>
          <p:nvPr/>
        </p:nvSpPr>
        <p:spPr>
          <a:xfrm>
            <a:off x="186911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B9662-E266-8770-FFA2-4D540B429A6B}"/>
              </a:ext>
            </a:extLst>
          </p:cNvPr>
          <p:cNvSpPr txBox="1"/>
          <p:nvPr/>
        </p:nvSpPr>
        <p:spPr>
          <a:xfrm>
            <a:off x="234755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D6FF2-B0E3-BC41-6946-7230EB719FCB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8B006-AD6B-EF47-1B99-CCAD73897636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인력 투입 현황</a:t>
            </a:r>
            <a:r>
              <a:rPr lang="en-US" altLang="ko-KR" sz="2800" b="1" spc="-300" dirty="0">
                <a:solidFill>
                  <a:srgbClr val="C00000"/>
                </a:solidFill>
                <a:latin typeface="+mn-ea"/>
              </a:rPr>
              <a:t>(WBS)</a:t>
            </a:r>
            <a:endParaRPr lang="ko-KR" altLang="en-US" sz="2800" b="1" spc="-3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2" y="1412099"/>
            <a:ext cx="11088236" cy="47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4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7B74D7-79EC-034F-F8A6-05FA9B5B3993}"/>
              </a:ext>
            </a:extLst>
          </p:cNvPr>
          <p:cNvGrpSpPr/>
          <p:nvPr/>
        </p:nvGrpSpPr>
        <p:grpSpPr>
          <a:xfrm>
            <a:off x="125480" y="-1"/>
            <a:ext cx="279072" cy="447799"/>
            <a:chOff x="125480" y="-1"/>
            <a:chExt cx="279072" cy="4477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B9E9A6-E11A-EAD5-49E8-D48F2D86F652}"/>
                </a:ext>
              </a:extLst>
            </p:cNvPr>
            <p:cNvSpPr/>
            <p:nvPr/>
          </p:nvSpPr>
          <p:spPr>
            <a:xfrm>
              <a:off x="125480" y="-1"/>
              <a:ext cx="279072" cy="447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00D900-089A-6566-4C56-A978D177CC1B}"/>
                </a:ext>
              </a:extLst>
            </p:cNvPr>
            <p:cNvGrpSpPr/>
            <p:nvPr/>
          </p:nvGrpSpPr>
          <p:grpSpPr>
            <a:xfrm>
              <a:off x="125480" y="87630"/>
              <a:ext cx="279072" cy="360168"/>
              <a:chOff x="307508" y="517298"/>
              <a:chExt cx="194089" cy="260930"/>
            </a:xfrm>
            <a:solidFill>
              <a:srgbClr val="024B80"/>
            </a:solidFill>
          </p:grpSpPr>
          <p:sp>
            <p:nvSpPr>
              <p:cNvPr id="14" name="사각형: 잘린 한쪽 모서리 13">
                <a:extLst>
                  <a:ext uri="{FF2B5EF4-FFF2-40B4-BE49-F238E27FC236}">
                    <a16:creationId xmlns:a16="http://schemas.microsoft.com/office/drawing/2014/main" id="{F1673416-1B75-C330-92E4-B99A336957BF}"/>
                  </a:ext>
                </a:extLst>
              </p:cNvPr>
              <p:cNvSpPr/>
              <p:nvPr/>
            </p:nvSpPr>
            <p:spPr>
              <a:xfrm>
                <a:off x="307508" y="625938"/>
                <a:ext cx="194088" cy="152290"/>
              </a:xfrm>
              <a:prstGeom prst="snip1Rect">
                <a:avLst>
                  <a:gd name="adj" fmla="val 9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C72C9029-D51A-7E7D-92E9-72965A16EA9E}"/>
                  </a:ext>
                </a:extLst>
              </p:cNvPr>
              <p:cNvSpPr/>
              <p:nvPr/>
            </p:nvSpPr>
            <p:spPr>
              <a:xfrm>
                <a:off x="307508" y="517298"/>
                <a:ext cx="194089" cy="1086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1004FD-23D1-1E25-C08B-CE229CA856EA}"/>
              </a:ext>
            </a:extLst>
          </p:cNvPr>
          <p:cNvSpPr txBox="1"/>
          <p:nvPr/>
        </p:nvSpPr>
        <p:spPr>
          <a:xfrm>
            <a:off x="186911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B9662-E266-8770-FFA2-4D540B429A6B}"/>
              </a:ext>
            </a:extLst>
          </p:cNvPr>
          <p:cNvSpPr txBox="1"/>
          <p:nvPr/>
        </p:nvSpPr>
        <p:spPr>
          <a:xfrm>
            <a:off x="234755" y="112360"/>
            <a:ext cx="4571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pple SD Gothic Neo"/>
              </a:rPr>
              <a:t>II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D6FF2-B0E3-BC41-6946-7230EB719FCB}"/>
              </a:ext>
            </a:extLst>
          </p:cNvPr>
          <p:cNvSpPr txBox="1"/>
          <p:nvPr/>
        </p:nvSpPr>
        <p:spPr>
          <a:xfrm flipH="1">
            <a:off x="404551" y="108291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A1B72-2CA2-4B08-44B7-9053DE68C202}"/>
              </a:ext>
            </a:extLst>
          </p:cNvPr>
          <p:cNvSpPr txBox="1"/>
          <p:nvPr/>
        </p:nvSpPr>
        <p:spPr>
          <a:xfrm>
            <a:off x="657225" y="467506"/>
            <a:ext cx="836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rgbClr val="C00000"/>
                </a:solidFill>
                <a:latin typeface="+mn-ea"/>
              </a:rPr>
              <a:t>월별 투입 인력 내역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814BECE-B5A0-7A08-FEBD-27B31CEB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87811"/>
              </p:ext>
            </p:extLst>
          </p:nvPr>
        </p:nvGraphicFramePr>
        <p:xfrm>
          <a:off x="407988" y="1656961"/>
          <a:ext cx="11288430" cy="42288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27309">
                  <a:extLst>
                    <a:ext uri="{9D8B030D-6E8A-4147-A177-3AD203B41FA5}">
                      <a16:colId xmlns:a16="http://schemas.microsoft.com/office/drawing/2014/main" val="3254905317"/>
                    </a:ext>
                  </a:extLst>
                </a:gridCol>
                <a:gridCol w="1627309">
                  <a:extLst>
                    <a:ext uri="{9D8B030D-6E8A-4147-A177-3AD203B41FA5}">
                      <a16:colId xmlns:a16="http://schemas.microsoft.com/office/drawing/2014/main" val="252782319"/>
                    </a:ext>
                  </a:extLst>
                </a:gridCol>
                <a:gridCol w="1627309">
                  <a:extLst>
                    <a:ext uri="{9D8B030D-6E8A-4147-A177-3AD203B41FA5}">
                      <a16:colId xmlns:a16="http://schemas.microsoft.com/office/drawing/2014/main" val="1772581311"/>
                    </a:ext>
                  </a:extLst>
                </a:gridCol>
                <a:gridCol w="3612332">
                  <a:extLst>
                    <a:ext uri="{9D8B030D-6E8A-4147-A177-3AD203B41FA5}">
                      <a16:colId xmlns:a16="http://schemas.microsoft.com/office/drawing/2014/main" val="4205856962"/>
                    </a:ext>
                  </a:extLst>
                </a:gridCol>
                <a:gridCol w="690844">
                  <a:extLst>
                    <a:ext uri="{9D8B030D-6E8A-4147-A177-3AD203B41FA5}">
                      <a16:colId xmlns:a16="http://schemas.microsoft.com/office/drawing/2014/main" val="3498699424"/>
                    </a:ext>
                  </a:extLst>
                </a:gridCol>
                <a:gridCol w="648548">
                  <a:extLst>
                    <a:ext uri="{9D8B030D-6E8A-4147-A177-3AD203B41FA5}">
                      <a16:colId xmlns:a16="http://schemas.microsoft.com/office/drawing/2014/main" val="2115481080"/>
                    </a:ext>
                  </a:extLst>
                </a:gridCol>
                <a:gridCol w="647435">
                  <a:extLst>
                    <a:ext uri="{9D8B030D-6E8A-4147-A177-3AD203B41FA5}">
                      <a16:colId xmlns:a16="http://schemas.microsoft.com/office/drawing/2014/main" val="1511651592"/>
                    </a:ext>
                  </a:extLst>
                </a:gridCol>
                <a:gridCol w="807344">
                  <a:extLst>
                    <a:ext uri="{9D8B030D-6E8A-4147-A177-3AD203B41FA5}">
                      <a16:colId xmlns:a16="http://schemas.microsoft.com/office/drawing/2014/main" val="3877153898"/>
                    </a:ext>
                  </a:extLst>
                </a:gridCol>
              </a:tblGrid>
              <a:tr h="559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업무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843101"/>
                  </a:ext>
                </a:extLst>
              </a:tr>
              <a:tr h="58219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 </a:t>
                      </a:r>
                      <a:r>
                        <a:rPr lang="ko-KR" altLang="en-US" dirty="0"/>
                        <a:t>컴퍼니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김석찬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사업 </a:t>
                      </a:r>
                      <a:r>
                        <a:rPr lang="en-US" altLang="ko-KR"/>
                        <a:t>PM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216595"/>
                  </a:ext>
                </a:extLst>
              </a:tr>
              <a:tr h="96159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엔지니어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이평호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FTP, Log, DHCP </a:t>
                      </a:r>
                      <a:r>
                        <a:rPr lang="ko-KR" altLang="en-US" dirty="0"/>
                        <a:t>서버 구축</a:t>
                      </a:r>
                      <a:r>
                        <a:rPr lang="en-US" altLang="ko-KR" dirty="0"/>
                        <a:t>,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장애 대응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기술 문서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246762"/>
                  </a:ext>
                </a:extLst>
              </a:tr>
              <a:tr h="96159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인프라 엔지니어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이지현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인프라 구축</a:t>
                      </a:r>
                      <a:r>
                        <a:rPr lang="en-US" altLang="ko-KR" dirty="0"/>
                        <a:t>, </a:t>
                      </a:r>
                      <a:br>
                        <a:rPr lang="en-US" altLang="ko-KR" dirty="0"/>
                      </a:br>
                      <a:r>
                        <a:rPr lang="ko-KR" altLang="en-US" dirty="0" err="1"/>
                        <a:t>이더채널</a:t>
                      </a:r>
                      <a:r>
                        <a:rPr lang="ko-KR" altLang="en-US" dirty="0"/>
                        <a:t>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기술 문서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980432"/>
                  </a:ext>
                </a:extLst>
              </a:tr>
              <a:tr h="58219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장혁수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 </a:t>
                      </a:r>
                      <a:r>
                        <a:rPr lang="en-US" altLang="ko-KR" dirty="0"/>
                        <a:t>PL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890361"/>
                  </a:ext>
                </a:extLst>
              </a:tr>
              <a:tr h="58219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PL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이한결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 </a:t>
                      </a:r>
                      <a:r>
                        <a:rPr lang="en-US" altLang="ko-KR" dirty="0"/>
                        <a:t>PL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18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09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2178</Words>
  <Application>Microsoft Office PowerPoint</Application>
  <PresentationFormat>와이드스크린</PresentationFormat>
  <Paragraphs>527</Paragraphs>
  <Slides>56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Apple SD Gothic Neo</vt:lpstr>
      <vt:lpstr>Söhne</vt:lpstr>
      <vt:lpstr>나눔스퀘어</vt:lpstr>
      <vt:lpstr>나눔스퀘어 ExtraBold</vt:lpstr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mzc</cp:lastModifiedBy>
  <cp:revision>123</cp:revision>
  <dcterms:created xsi:type="dcterms:W3CDTF">2019-12-23T00:32:35Z</dcterms:created>
  <dcterms:modified xsi:type="dcterms:W3CDTF">2023-08-02T05:18:45Z</dcterms:modified>
  <cp:version/>
</cp:coreProperties>
</file>